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411" r:id="rId2"/>
    <p:sldId id="519" r:id="rId3"/>
    <p:sldId id="518" r:id="rId4"/>
    <p:sldId id="504" r:id="rId5"/>
    <p:sldId id="474" r:id="rId6"/>
    <p:sldId id="505" r:id="rId7"/>
    <p:sldId id="477" r:id="rId8"/>
    <p:sldId id="503" r:id="rId9"/>
    <p:sldId id="476" r:id="rId10"/>
    <p:sldId id="480" r:id="rId11"/>
    <p:sldId id="508" r:id="rId12"/>
    <p:sldId id="507" r:id="rId13"/>
    <p:sldId id="498" r:id="rId14"/>
    <p:sldId id="483" r:id="rId15"/>
    <p:sldId id="513" r:id="rId16"/>
    <p:sldId id="514" r:id="rId17"/>
    <p:sldId id="516" r:id="rId18"/>
    <p:sldId id="517" r:id="rId19"/>
    <p:sldId id="482" r:id="rId20"/>
    <p:sldId id="512" r:id="rId21"/>
    <p:sldId id="509" r:id="rId22"/>
    <p:sldId id="515" r:id="rId23"/>
    <p:sldId id="487" r:id="rId24"/>
    <p:sldId id="488" r:id="rId25"/>
    <p:sldId id="506" r:id="rId26"/>
    <p:sldId id="489" r:id="rId27"/>
    <p:sldId id="490" r:id="rId28"/>
    <p:sldId id="491" r:id="rId29"/>
    <p:sldId id="511" r:id="rId30"/>
    <p:sldId id="493" r:id="rId31"/>
    <p:sldId id="494" r:id="rId32"/>
    <p:sldId id="495" r:id="rId33"/>
    <p:sldId id="520" r:id="rId34"/>
    <p:sldId id="496" r:id="rId35"/>
    <p:sldId id="497" r:id="rId36"/>
    <p:sldId id="501" r:id="rId37"/>
    <p:sldId id="500" r:id="rId38"/>
    <p:sldId id="473"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A6FF"/>
    <a:srgbClr val="1EA0FF"/>
    <a:srgbClr val="FF00A7"/>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autoAdjust="0"/>
    <p:restoredTop sz="83191" autoAdjust="0"/>
  </p:normalViewPr>
  <p:slideViewPr>
    <p:cSldViewPr snapToObjects="1" showGuides="1">
      <p:cViewPr>
        <p:scale>
          <a:sx n="103" d="100"/>
          <a:sy n="103" d="100"/>
        </p:scale>
        <p:origin x="-1112" y="-80"/>
      </p:cViewPr>
      <p:guideLst>
        <p:guide orient="horz" pos="1200"/>
        <p:guide/>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t>10/14/15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10/14/15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graphs like bar graphs support comparison by creating visual queries for quick</a:t>
            </a:r>
            <a:r>
              <a:rPr lang="en-US" baseline="0" dirty="0" smtClean="0"/>
              <a:t> perception of those comparisons. </a:t>
            </a:r>
          </a:p>
          <a:p>
            <a:endParaRPr lang="en-US" dirty="0" smtClean="0"/>
          </a:p>
          <a:p>
            <a:r>
              <a:rPr lang="en-US" dirty="0" smtClean="0"/>
              <a:t>So here’s some data that I created to map the make of a car and the average highway MPG for that make. It was created in Tableau.</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14</a:t>
            </a:fld>
            <a:endParaRPr lang="en-US"/>
          </a:p>
        </p:txBody>
      </p:sp>
    </p:spTree>
    <p:extLst>
      <p:ext uri="{BB962C8B-B14F-4D97-AF65-F5344CB8AC3E}">
        <p14:creationId xmlns:p14="http://schemas.microsoft.com/office/powerpoint/2010/main" val="4224545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over</a:t>
            </a:r>
            <a:r>
              <a:rPr lang="en-US" baseline="0" dirty="0" smtClean="0"/>
              <a:t> time is one of the more types of comparisons.</a:t>
            </a:r>
          </a:p>
          <a:p>
            <a:endParaRPr lang="en-US" baseline="0" dirty="0" smtClean="0"/>
          </a:p>
          <a:p>
            <a:r>
              <a:rPr lang="en-US" baseline="0" dirty="0" smtClean="0"/>
              <a:t>You can also do comparisons by superposition, and juxtaposition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16</a:t>
            </a:fld>
            <a:endParaRPr lang="en-US"/>
          </a:p>
        </p:txBody>
      </p:sp>
    </p:spTree>
    <p:extLst>
      <p:ext uri="{BB962C8B-B14F-4D97-AF65-F5344CB8AC3E}">
        <p14:creationId xmlns:p14="http://schemas.microsoft.com/office/powerpoint/2010/main" val="4085907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over</a:t>
            </a:r>
            <a:r>
              <a:rPr lang="en-US" baseline="0" dirty="0" smtClean="0"/>
              <a:t> time is one of the more types of comparisons.</a:t>
            </a:r>
          </a:p>
          <a:p>
            <a:endParaRPr lang="en-US" baseline="0" dirty="0" smtClean="0"/>
          </a:p>
          <a:p>
            <a:r>
              <a:rPr lang="en-US" baseline="0" dirty="0" smtClean="0"/>
              <a:t>You can also do comparisons by superposition, and juxtaposition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17</a:t>
            </a:fld>
            <a:endParaRPr lang="en-US"/>
          </a:p>
        </p:txBody>
      </p:sp>
    </p:spTree>
    <p:extLst>
      <p:ext uri="{BB962C8B-B14F-4D97-AF65-F5344CB8AC3E}">
        <p14:creationId xmlns:p14="http://schemas.microsoft.com/office/powerpoint/2010/main" val="4085907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over</a:t>
            </a:r>
            <a:r>
              <a:rPr lang="en-US" baseline="0" dirty="0" smtClean="0"/>
              <a:t> time is one of the more types of comparisons.</a:t>
            </a:r>
          </a:p>
          <a:p>
            <a:endParaRPr lang="en-US" baseline="0" dirty="0" smtClean="0"/>
          </a:p>
          <a:p>
            <a:r>
              <a:rPr lang="en-US" baseline="0" dirty="0" smtClean="0"/>
              <a:t>You can also do comparisons by superposition, and juxtaposition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18</a:t>
            </a:fld>
            <a:endParaRPr lang="en-US"/>
          </a:p>
        </p:txBody>
      </p:sp>
    </p:spTree>
    <p:extLst>
      <p:ext uri="{BB962C8B-B14F-4D97-AF65-F5344CB8AC3E}">
        <p14:creationId xmlns:p14="http://schemas.microsoft.com/office/powerpoint/2010/main" val="4085907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Landslides</a:t>
            </a:r>
            <a:r>
              <a:rPr lang="en-US" baseline="0" dirty="0" smtClean="0"/>
              <a:t> since 2007. </a:t>
            </a:r>
            <a:r>
              <a:rPr lang="en-US" dirty="0" smtClean="0"/>
              <a:t>One way to aggregate on maps is to use a hexagonal bin… So instead of showing individuals dots which would get hard to read because they would cluster or be difficult to distinguish. </a:t>
            </a:r>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20</a:t>
            </a:fld>
            <a:endParaRPr lang="en-US"/>
          </a:p>
        </p:txBody>
      </p:sp>
    </p:spTree>
    <p:extLst>
      <p:ext uri="{BB962C8B-B14F-4D97-AF65-F5344CB8AC3E}">
        <p14:creationId xmlns:p14="http://schemas.microsoft.com/office/powerpoint/2010/main" val="127575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within</a:t>
            </a:r>
            <a:r>
              <a:rPr lang="en-US" baseline="0" dirty="0" smtClean="0"/>
              <a:t> that, maybe we want to focus on just those brands that are </a:t>
            </a:r>
            <a:r>
              <a:rPr lang="en-US" baseline="0" dirty="0" err="1" smtClean="0"/>
              <a:t>european</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Filtering removes data from view, whereas highlighting keeps everything in view and helps you keep the context. </a:t>
            </a:r>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21</a:t>
            </a:fld>
            <a:endParaRPr lang="en-US"/>
          </a:p>
        </p:txBody>
      </p:sp>
    </p:spTree>
    <p:extLst>
      <p:ext uri="{BB962C8B-B14F-4D97-AF65-F5344CB8AC3E}">
        <p14:creationId xmlns:p14="http://schemas.microsoft.com/office/powerpoint/2010/main" val="524504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quick sort shows us that Fiat,</a:t>
            </a:r>
            <a:r>
              <a:rPr lang="en-US" baseline="0" dirty="0" smtClean="0"/>
              <a:t> Tesla, and Smart are in a category all their own. </a:t>
            </a:r>
          </a:p>
          <a:p>
            <a:endParaRPr lang="en-US" baseline="0" dirty="0" smtClean="0"/>
          </a:p>
          <a:p>
            <a:r>
              <a:rPr lang="en-US" baseline="0" dirty="0" smtClean="0"/>
              <a:t>But if we order by a different value (city MPG in this case) then we see that in fact the Smart car has </a:t>
            </a:r>
            <a:r>
              <a:rPr lang="en-US" baseline="0" dirty="0" err="1" smtClean="0"/>
              <a:t>slighly</a:t>
            </a:r>
            <a:r>
              <a:rPr lang="en-US" baseline="0" dirty="0" smtClean="0"/>
              <a:t> lower highway MPG, but better city MPG</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23</a:t>
            </a:fld>
            <a:endParaRPr lang="en-US"/>
          </a:p>
        </p:txBody>
      </p:sp>
    </p:spTree>
    <p:extLst>
      <p:ext uri="{BB962C8B-B14F-4D97-AF65-F5344CB8AC3E}">
        <p14:creationId xmlns:p14="http://schemas.microsoft.com/office/powerpoint/2010/main" val="1522379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encoding a variable directly makes the difference</a:t>
            </a:r>
            <a:r>
              <a:rPr lang="en-US" baseline="0" dirty="0" smtClean="0"/>
              <a:t> between them more apparent.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24</a:t>
            </a:fld>
            <a:endParaRPr lang="en-US"/>
          </a:p>
        </p:txBody>
      </p:sp>
    </p:spTree>
    <p:extLst>
      <p:ext uri="{BB962C8B-B14F-4D97-AF65-F5344CB8AC3E}">
        <p14:creationId xmlns:p14="http://schemas.microsoft.com/office/powerpoint/2010/main" val="1199243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Calculated trend line.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25</a:t>
            </a:fld>
            <a:endParaRPr lang="en-US"/>
          </a:p>
        </p:txBody>
      </p:sp>
    </p:spTree>
    <p:extLst>
      <p:ext uri="{BB962C8B-B14F-4D97-AF65-F5344CB8AC3E}">
        <p14:creationId xmlns:p14="http://schemas.microsoft.com/office/powerpoint/2010/main" val="1199243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r>
              <a:rPr lang="en-US" baseline="0" dirty="0" smtClean="0"/>
              <a:t>rend </a:t>
            </a:r>
            <a:r>
              <a:rPr lang="en-US" baseline="0" dirty="0" smtClean="0"/>
              <a:t>lines are derived to show the relationships and to compare those relationships between the different makes. When you hover over that you can see the slope and offset for those lines.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26</a:t>
            </a:fld>
            <a:endParaRPr lang="en-US"/>
          </a:p>
        </p:txBody>
      </p:sp>
    </p:spTree>
    <p:extLst>
      <p:ext uri="{BB962C8B-B14F-4D97-AF65-F5344CB8AC3E}">
        <p14:creationId xmlns:p14="http://schemas.microsoft.com/office/powerpoint/2010/main" val="1514239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Rev</a:t>
            </a:r>
            <a:r>
              <a:rPr lang="en-US" baseline="0" dirty="0" smtClean="0"/>
              <a:t> Ex from NYU Poly – v/a to understand yelp review data</a:t>
            </a:r>
          </a:p>
          <a:p>
            <a:endParaRPr lang="en-US" baseline="0" dirty="0" smtClean="0"/>
          </a:p>
          <a:p>
            <a:r>
              <a:rPr lang="en-US" baseline="0" dirty="0" smtClean="0"/>
              <a:t>http://</a:t>
            </a:r>
            <a:r>
              <a:rPr lang="en-US" baseline="0" dirty="0" err="1" smtClean="0"/>
              <a:t>t.co</a:t>
            </a:r>
            <a:r>
              <a:rPr lang="en-US" baseline="0" dirty="0" smtClean="0"/>
              <a:t>/MEjhp8AKQy</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a:t>
            </a:fld>
            <a:endParaRPr lang="en-US"/>
          </a:p>
        </p:txBody>
      </p:sp>
    </p:spTree>
    <p:extLst>
      <p:ext uri="{BB962C8B-B14F-4D97-AF65-F5344CB8AC3E}">
        <p14:creationId xmlns:p14="http://schemas.microsoft.com/office/powerpoint/2010/main" val="557170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They derive (or really predict with their model) future data points. Models are another way that data can be derived. We also need to be careful about </a:t>
            </a:r>
            <a:r>
              <a:rPr lang="en-US" baseline="0" dirty="0" err="1" smtClean="0"/>
              <a:t>signalling</a:t>
            </a:r>
            <a:r>
              <a:rPr lang="en-US" baseline="0" dirty="0" smtClean="0"/>
              <a:t> to the end-users how *reliable* derived data is. Interesting in this example is that user can interact with the model and see how the </a:t>
            </a:r>
            <a:r>
              <a:rPr lang="en-US" baseline="0" dirty="0" err="1" smtClean="0"/>
              <a:t>vis</a:t>
            </a:r>
            <a:r>
              <a:rPr lang="en-US" baseline="0" dirty="0" smtClean="0"/>
              <a:t> changes as a result. </a:t>
            </a:r>
          </a:p>
        </p:txBody>
      </p:sp>
      <p:sp>
        <p:nvSpPr>
          <p:cNvPr id="4" name="Slide Number Placeholder 3"/>
          <p:cNvSpPr>
            <a:spLocks noGrp="1"/>
          </p:cNvSpPr>
          <p:nvPr>
            <p:ph type="sldNum" sz="quarter" idx="10"/>
          </p:nvPr>
        </p:nvSpPr>
        <p:spPr/>
        <p:txBody>
          <a:bodyPr/>
          <a:lstStyle/>
          <a:p>
            <a:fld id="{F9A72892-E56D-A547-B502-96178A1BC013}" type="slidenum">
              <a:rPr lang="en-US" smtClean="0"/>
              <a:pPr/>
              <a:t>27</a:t>
            </a:fld>
            <a:endParaRPr lang="en-US"/>
          </a:p>
        </p:txBody>
      </p:sp>
    </p:spTree>
    <p:extLst>
      <p:ext uri="{BB962C8B-B14F-4D97-AF65-F5344CB8AC3E}">
        <p14:creationId xmlns:p14="http://schemas.microsoft.com/office/powerpoint/2010/main" val="2561040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Filtering of a range of items</a:t>
            </a:r>
            <a:r>
              <a:rPr lang="en-US" baseline="0" dirty="0" smtClean="0"/>
              <a:t> on a timeline</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28</a:t>
            </a:fld>
            <a:endParaRPr lang="en-US"/>
          </a:p>
        </p:txBody>
      </p:sp>
    </p:spTree>
    <p:extLst>
      <p:ext uri="{BB962C8B-B14F-4D97-AF65-F5344CB8AC3E}">
        <p14:creationId xmlns:p14="http://schemas.microsoft.com/office/powerpoint/2010/main" val="2951207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Parallel coordinates of three values. </a:t>
            </a:r>
          </a:p>
          <a:p>
            <a:r>
              <a:rPr lang="en-US" dirty="0" smtClean="0"/>
              <a:t>Selection showing both an individual point (Sweden), that becomes highlighted via</a:t>
            </a:r>
            <a:r>
              <a:rPr lang="en-US" baseline="0" dirty="0" smtClean="0"/>
              <a:t> line and label</a:t>
            </a:r>
            <a:r>
              <a:rPr lang="en-US" dirty="0" smtClean="0"/>
              <a:t>. As well as a selected region which is highlighted by color.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29</a:t>
            </a:fld>
            <a:endParaRPr lang="en-US"/>
          </a:p>
        </p:txBody>
      </p:sp>
    </p:spTree>
    <p:extLst>
      <p:ext uri="{BB962C8B-B14F-4D97-AF65-F5344CB8AC3E}">
        <p14:creationId xmlns:p14="http://schemas.microsoft.com/office/powerpoint/2010/main" val="38115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map makes a good example where you start with a</a:t>
            </a:r>
            <a:r>
              <a:rPr lang="en-US" baseline="0" dirty="0" smtClean="0"/>
              <a:t> broad overview, and then visual information makes you curious about a particular sub region that you then zoom into to get additional details. </a:t>
            </a:r>
          </a:p>
          <a:p>
            <a:endParaRPr lang="en-US" baseline="0" dirty="0" smtClean="0"/>
          </a:p>
          <a:p>
            <a:r>
              <a:rPr lang="en-US" baseline="0" dirty="0" smtClean="0"/>
              <a:t>You can also think of zooming as a form of filtering</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30</a:t>
            </a:fld>
            <a:endParaRPr lang="en-US"/>
          </a:p>
        </p:txBody>
      </p:sp>
    </p:spTree>
    <p:extLst>
      <p:ext uri="{BB962C8B-B14F-4D97-AF65-F5344CB8AC3E}">
        <p14:creationId xmlns:p14="http://schemas.microsoft.com/office/powerpoint/2010/main" val="2704730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SF </a:t>
            </a:r>
            <a:r>
              <a:rPr lang="en-US" dirty="0" err="1" smtClean="0"/>
              <a:t>Crimespotting</a:t>
            </a:r>
            <a:endParaRPr lang="en-US" dirty="0" smtClean="0"/>
          </a:p>
          <a:p>
            <a:r>
              <a:rPr lang="en-US" dirty="0" smtClean="0"/>
              <a:t>Another example of navigation and the idea of semantic</a:t>
            </a:r>
            <a:r>
              <a:rPr lang="en-US" baseline="0" dirty="0" smtClean="0"/>
              <a:t> zooming, as you zoom in objects gain additional labels.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31</a:t>
            </a:fld>
            <a:endParaRPr lang="en-US"/>
          </a:p>
        </p:txBody>
      </p:sp>
    </p:spTree>
    <p:extLst>
      <p:ext uri="{BB962C8B-B14F-4D97-AF65-F5344CB8AC3E}">
        <p14:creationId xmlns:p14="http://schemas.microsoft.com/office/powerpoint/2010/main" val="3396397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graph only differs according to some categorical</a:t>
            </a:r>
            <a:r>
              <a:rPr lang="en-US" baseline="0" dirty="0" smtClean="0"/>
              <a:t> variable. </a:t>
            </a:r>
          </a:p>
          <a:p>
            <a:endParaRPr lang="en-US" baseline="0" dirty="0" smtClean="0"/>
          </a:p>
          <a:p>
            <a:r>
              <a:rPr lang="en-US" baseline="0" dirty="0" smtClean="0"/>
              <a:t>Can have horizontal, vertical, or matrix layout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32</a:t>
            </a:fld>
            <a:endParaRPr lang="en-US"/>
          </a:p>
        </p:txBody>
      </p:sp>
    </p:spTree>
    <p:extLst>
      <p:ext uri="{BB962C8B-B14F-4D97-AF65-F5344CB8AC3E}">
        <p14:creationId xmlns:p14="http://schemas.microsoft.com/office/powerpoint/2010/main" val="3263996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Brushing</a:t>
            </a:r>
            <a:r>
              <a:rPr lang="en-US" dirty="0" smtClean="0"/>
              <a:t>: select a subset of items in one graph with results in</a:t>
            </a:r>
            <a:r>
              <a:rPr lang="en-US" baseline="0" dirty="0" smtClean="0"/>
              <a:t> items being highlighted in other views.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33</a:t>
            </a:fld>
            <a:endParaRPr lang="en-US"/>
          </a:p>
        </p:txBody>
      </p:sp>
    </p:spTree>
    <p:extLst>
      <p:ext uri="{BB962C8B-B14F-4D97-AF65-F5344CB8AC3E}">
        <p14:creationId xmlns:p14="http://schemas.microsoft.com/office/powerpoint/2010/main" val="1258580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35</a:t>
            </a:fld>
            <a:endParaRPr lang="en-US"/>
          </a:p>
        </p:txBody>
      </p:sp>
    </p:spTree>
    <p:extLst>
      <p:ext uri="{BB962C8B-B14F-4D97-AF65-F5344CB8AC3E}">
        <p14:creationId xmlns:p14="http://schemas.microsoft.com/office/powerpoint/2010/main" val="1521654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Few</a:t>
            </a:r>
            <a:r>
              <a:rPr lang="en-US" baseline="0" dirty="0" smtClean="0"/>
              <a:t> makes a </a:t>
            </a:r>
            <a:r>
              <a:rPr lang="en-US" baseline="0" dirty="0" err="1" smtClean="0"/>
              <a:t>disctinction</a:t>
            </a:r>
            <a:r>
              <a:rPr lang="en-US" baseline="0" dirty="0" smtClean="0"/>
              <a:t> between directed analytic navigation and exploratory analytic navigation, depending on whether you come in with a question or not. It’s interesting to try it </a:t>
            </a:r>
            <a:r>
              <a:rPr lang="en-US" baseline="0" smtClean="0"/>
              <a:t>both ways. </a:t>
            </a:r>
            <a:endParaRPr lang="en-US"/>
          </a:p>
        </p:txBody>
      </p:sp>
      <p:sp>
        <p:nvSpPr>
          <p:cNvPr id="4" name="Slide Number Placeholder 3"/>
          <p:cNvSpPr>
            <a:spLocks noGrp="1"/>
          </p:cNvSpPr>
          <p:nvPr>
            <p:ph type="sldNum" sz="quarter" idx="10"/>
          </p:nvPr>
        </p:nvSpPr>
        <p:spPr/>
        <p:txBody>
          <a:bodyPr/>
          <a:lstStyle/>
          <a:p>
            <a:fld id="{F9A72892-E56D-A547-B502-96178A1BC013}" type="slidenum">
              <a:rPr lang="en-US" smtClean="0"/>
              <a:pPr/>
              <a:t>36</a:t>
            </a:fld>
            <a:endParaRPr lang="en-US"/>
          </a:p>
        </p:txBody>
      </p:sp>
    </p:spTree>
    <p:extLst>
      <p:ext uri="{BB962C8B-B14F-4D97-AF65-F5344CB8AC3E}">
        <p14:creationId xmlns:p14="http://schemas.microsoft.com/office/powerpoint/2010/main" val="1644072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37</a:t>
            </a:fld>
            <a:endParaRPr lang="en-US"/>
          </a:p>
        </p:txBody>
      </p:sp>
    </p:spTree>
    <p:extLst>
      <p:ext uri="{BB962C8B-B14F-4D97-AF65-F5344CB8AC3E}">
        <p14:creationId xmlns:p14="http://schemas.microsoft.com/office/powerpoint/2010/main" val="3244229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exploratory </a:t>
            </a:r>
            <a:r>
              <a:rPr lang="en-US" baseline="0" dirty="0" smtClean="0"/>
              <a:t>visualization is part of a process for figuring out what you want to communicate, as well as HOW you want to communicate it. You can rapidly explore different options. </a:t>
            </a:r>
          </a:p>
          <a:p>
            <a:endParaRPr lang="en-US" baseline="0" dirty="0" smtClean="0"/>
          </a:p>
          <a:p>
            <a:r>
              <a:rPr lang="en-US" baseline="0" dirty="0" smtClean="0"/>
              <a:t>It’s an important component to the design process. It’s also what we’ll focus on here.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5</a:t>
            </a:fld>
            <a:endParaRPr lang="en-US"/>
          </a:p>
        </p:txBody>
      </p:sp>
    </p:spTree>
    <p:extLst>
      <p:ext uri="{BB962C8B-B14F-4D97-AF65-F5344CB8AC3E}">
        <p14:creationId xmlns:p14="http://schemas.microsoft.com/office/powerpoint/2010/main" val="3670913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38</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Exploratory visualization can also be for the end user of a visualization. </a:t>
            </a:r>
          </a:p>
          <a:p>
            <a:endParaRPr lang="en-US" dirty="0" smtClean="0"/>
          </a:p>
          <a:p>
            <a:r>
              <a:rPr lang="en-US" dirty="0" smtClean="0"/>
              <a:t>For example this dashboard of homepages that are blocked in China. It presents an overview but doesn’t tell</a:t>
            </a:r>
            <a:r>
              <a:rPr lang="en-US" baseline="0" dirty="0" smtClean="0"/>
              <a:t> a story per se … allows user to explore different pages over time, drill in for more details. </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7</a:t>
            </a:fld>
            <a:endParaRPr lang="en-US"/>
          </a:p>
        </p:txBody>
      </p:sp>
    </p:spTree>
    <p:extLst>
      <p:ext uri="{BB962C8B-B14F-4D97-AF65-F5344CB8AC3E}">
        <p14:creationId xmlns:p14="http://schemas.microsoft.com/office/powerpoint/2010/main" val="2650642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exploratory visualization can also be for the end user of a visualization – it often stands in contrast to more directed and communicative </a:t>
            </a:r>
            <a:r>
              <a:rPr lang="en-US" baseline="0" dirty="0" err="1" smtClean="0"/>
              <a:t>vis</a:t>
            </a:r>
            <a:r>
              <a:rPr lang="en-US" baseline="0" dirty="0" smtClean="0"/>
              <a:t>, which we’ll talk about later. The last example was really more in the middle area of this spectrum. </a:t>
            </a:r>
          </a:p>
          <a:p>
            <a:endParaRPr lang="en-US" b="0" dirty="0"/>
          </a:p>
        </p:txBody>
      </p:sp>
      <p:sp>
        <p:nvSpPr>
          <p:cNvPr id="4" name="Slide Number Placeholder 3"/>
          <p:cNvSpPr>
            <a:spLocks noGrp="1"/>
          </p:cNvSpPr>
          <p:nvPr>
            <p:ph type="sldNum" sz="quarter" idx="10"/>
          </p:nvPr>
        </p:nvSpPr>
        <p:spPr/>
        <p:txBody>
          <a:bodyPr/>
          <a:lstStyle/>
          <a:p>
            <a:fld id="{7A955059-F18B-4A46-8E2C-80467ADA89E0}" type="slidenum">
              <a:rPr lang="en-US" smtClean="0"/>
              <a:pPr/>
              <a:t>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low level, we accomplish the exploratory process through a series of visual</a:t>
            </a:r>
            <a:r>
              <a:rPr lang="en-US" baseline="0" dirty="0" smtClean="0"/>
              <a:t> search and query actions.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10</a:t>
            </a:fld>
            <a:endParaRPr lang="en-US"/>
          </a:p>
        </p:txBody>
      </p:sp>
    </p:spTree>
    <p:extLst>
      <p:ext uri="{BB962C8B-B14F-4D97-AF65-F5344CB8AC3E}">
        <p14:creationId xmlns:p14="http://schemas.microsoft.com/office/powerpoint/2010/main" val="3210443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Trends: increases, decreases, peaks, troughs, plateaus</a:t>
            </a:r>
          </a:p>
          <a:p>
            <a:r>
              <a:rPr lang="en-US" dirty="0" smtClean="0"/>
              <a:t>Outliers: things that don’t fit in</a:t>
            </a:r>
          </a:p>
          <a:p>
            <a:r>
              <a:rPr lang="en-US" dirty="0" smtClean="0"/>
              <a:t>Features:</a:t>
            </a:r>
            <a:r>
              <a:rPr lang="en-US" baseline="0" dirty="0" smtClean="0"/>
              <a:t> any structure of interest</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11</a:t>
            </a:fld>
            <a:endParaRPr lang="en-US"/>
          </a:p>
        </p:txBody>
      </p:sp>
    </p:spTree>
    <p:extLst>
      <p:ext uri="{BB962C8B-B14F-4D97-AF65-F5344CB8AC3E}">
        <p14:creationId xmlns:p14="http://schemas.microsoft.com/office/powerpoint/2010/main" val="3113447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12</a:t>
            </a:fld>
            <a:endParaRPr lang="en-US"/>
          </a:p>
        </p:txBody>
      </p:sp>
    </p:spTree>
    <p:extLst>
      <p:ext uri="{BB962C8B-B14F-4D97-AF65-F5344CB8AC3E}">
        <p14:creationId xmlns:p14="http://schemas.microsoft.com/office/powerpoint/2010/main" val="3210443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Comparisons: nominal, ranking, part-to-whole, deviation, time-series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13</a:t>
            </a:fld>
            <a:endParaRPr lang="en-US"/>
          </a:p>
        </p:txBody>
      </p:sp>
    </p:spTree>
    <p:extLst>
      <p:ext uri="{BB962C8B-B14F-4D97-AF65-F5344CB8AC3E}">
        <p14:creationId xmlns:p14="http://schemas.microsoft.com/office/powerpoint/2010/main" val="3075602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10/14/15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10/14/15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10/14/15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10/14/15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10/14/15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10/14/15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10/14/15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10/14/15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10/14/15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10/14/15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10/14/15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6838"/>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176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10/14/15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000" b="1" i="0" kern="1200" baseline="0">
          <a:solidFill>
            <a:schemeClr val="bg1">
              <a:lumMod val="75000"/>
            </a:schemeClr>
          </a:solidFill>
          <a:latin typeface="Gill Sans MT"/>
          <a:ea typeface="+mj-ea"/>
          <a:cs typeface="Abadi MT Condensed Extra Bold"/>
        </a:defRPr>
      </a:lvl1pPr>
    </p:titleStyle>
    <p:body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keshif.me/demo/food_poising_outbreaks" TargetMode="Externa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hyperlink" Target="http://www.bloomberg.com/visual-data/gas-prices/20152:Sweden:USD:g" TargetMode="External"/><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hyperlink" Target="http://nyuvis.github.io/revex/"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hyperlink" Target="http://apps.npr.org/fire-forecast/" TargetMode="External"/><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hyperlink" Target="http://sanfrancisco.crimespotting.org/" TargetMode="External"/><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3" Type="http://schemas.openxmlformats.org/officeDocument/2006/relationships/hyperlink" Target="http://keshif.me/demo/food_poising_outbreaks" TargetMode="External"/><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hyperlink" Target="https://collegescorecard.ed.gov/data/" TargetMode="External"/><Relationship Id="rId4" Type="http://schemas.openxmlformats.org/officeDocument/2006/relationships/hyperlink" Target="https://collegescorecard.ed.gov/data/documentation/" TargetMode="External"/><Relationship Id="rId5" Type="http://schemas.openxmlformats.org/officeDocument/2006/relationships/hyperlink" Target="https://raw.githubusercontent.com/comp-journalism/UMD-J479D-J779D-Fall2015/master/Data/Scorecard_reduced.csv"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396999"/>
            <a:ext cx="9143999" cy="332740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Exploratory Visualization </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&amp; Visual Analytics</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
        <p:nvSpPr>
          <p:cNvPr id="7" name="Title 1"/>
          <p:cNvSpPr txBox="1">
            <a:spLocks/>
          </p:cNvSpPr>
          <p:nvPr/>
        </p:nvSpPr>
        <p:spPr>
          <a:xfrm>
            <a:off x="622300" y="1092199"/>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0" y="4724400"/>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latin typeface="Abadi MT Condensed Extra Bold"/>
                <a:cs typeface="Abadi MT Condensed Extra Bold"/>
              </a:rPr>
              <a:t>JOUR479D/779D</a:t>
            </a:r>
          </a:p>
          <a:p>
            <a:pPr marL="0" lvl="1" algn="ctr" defTabSz="457200" rtl="0">
              <a:spcBef>
                <a:spcPct val="0"/>
              </a:spcBef>
            </a:pPr>
            <a:r>
              <a:rPr lang="en-US" sz="2222" dirty="0" smtClean="0">
                <a:latin typeface="Abadi MT Condensed Extra Bold"/>
                <a:cs typeface="Abadi MT Condensed Extra Bold"/>
              </a:rPr>
              <a:t>University of Maryland</a:t>
            </a:r>
          </a:p>
          <a:p>
            <a:pPr marL="0" lvl="1" algn="ctr" defTabSz="457200" rtl="0">
              <a:spcBef>
                <a:spcPct val="0"/>
              </a:spcBef>
            </a:pPr>
            <a:r>
              <a:rPr lang="en-US" sz="2222" dirty="0" smtClean="0">
                <a:latin typeface="Abadi MT Condensed Extra Bold"/>
                <a:cs typeface="Abadi MT Condensed Extra Bold"/>
              </a:rPr>
              <a:t>Nick Diakopoulos</a:t>
            </a:r>
          </a:p>
        </p:txBody>
      </p:sp>
    </p:spTree>
    <p:extLst>
      <p:ext uri="{BB962C8B-B14F-4D97-AF65-F5344CB8AC3E}">
        <p14:creationId xmlns:p14="http://schemas.microsoft.com/office/powerpoint/2010/main" val="2434778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Visualization</a:t>
            </a:r>
            <a:endParaRPr lang="en-US" dirty="0"/>
          </a:p>
        </p:txBody>
      </p:sp>
      <p:sp>
        <p:nvSpPr>
          <p:cNvPr id="3" name="Content Placeholder 2"/>
          <p:cNvSpPr>
            <a:spLocks noGrp="1"/>
          </p:cNvSpPr>
          <p:nvPr>
            <p:ph idx="1"/>
          </p:nvPr>
        </p:nvSpPr>
        <p:spPr>
          <a:xfrm>
            <a:off x="457200" y="1117600"/>
            <a:ext cx="8229600" cy="5435600"/>
          </a:xfrm>
        </p:spPr>
        <p:txBody>
          <a:bodyPr/>
          <a:lstStyle/>
          <a:p>
            <a:r>
              <a:rPr lang="en-US" dirty="0" smtClean="0"/>
              <a:t>Discovery</a:t>
            </a:r>
          </a:p>
          <a:p>
            <a:pPr lvl="1"/>
            <a:r>
              <a:rPr lang="en-US" dirty="0" smtClean="0"/>
              <a:t>An iterative process of view creation, sense-making, and refinement </a:t>
            </a:r>
            <a:endParaRPr lang="en-US" dirty="0"/>
          </a:p>
          <a:p>
            <a:endParaRPr lang="en-US" dirty="0" smtClean="0"/>
          </a:p>
          <a:p>
            <a:r>
              <a:rPr lang="en-US" dirty="0" smtClean="0"/>
              <a:t>Generating </a:t>
            </a:r>
            <a:r>
              <a:rPr lang="en-US" dirty="0"/>
              <a:t>and verifying hypotheses</a:t>
            </a:r>
          </a:p>
          <a:p>
            <a:pPr lvl="1"/>
            <a:r>
              <a:rPr lang="en-US" dirty="0" smtClean="0"/>
              <a:t>Asking questions and trying to answer them by constructing the data and views that would lead to an answer</a:t>
            </a:r>
          </a:p>
          <a:p>
            <a:endParaRPr lang="en-US" dirty="0"/>
          </a:p>
          <a:p>
            <a:endParaRPr lang="en-US" dirty="0"/>
          </a:p>
          <a:p>
            <a:endParaRPr lang="en-US" dirty="0"/>
          </a:p>
        </p:txBody>
      </p:sp>
    </p:spTree>
    <p:extLst>
      <p:ext uri="{BB962C8B-B14F-4D97-AF65-F5344CB8AC3E}">
        <p14:creationId xmlns:p14="http://schemas.microsoft.com/office/powerpoint/2010/main" val="55897167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Goals</a:t>
            </a:r>
            <a:endParaRPr lang="en-US" dirty="0"/>
          </a:p>
        </p:txBody>
      </p:sp>
      <p:pic>
        <p:nvPicPr>
          <p:cNvPr id="6" name="Picture 5"/>
          <p:cNvPicPr>
            <a:picLocks noChangeAspect="1"/>
          </p:cNvPicPr>
          <p:nvPr/>
        </p:nvPicPr>
        <p:blipFill>
          <a:blip r:embed="rId3"/>
          <a:stretch>
            <a:fillRect/>
          </a:stretch>
        </p:blipFill>
        <p:spPr>
          <a:xfrm>
            <a:off x="4572000" y="1517650"/>
            <a:ext cx="4425790" cy="1816100"/>
          </a:xfrm>
          <a:prstGeom prst="rect">
            <a:avLst/>
          </a:prstGeom>
        </p:spPr>
      </p:pic>
      <p:pic>
        <p:nvPicPr>
          <p:cNvPr id="7" name="Picture 6"/>
          <p:cNvPicPr>
            <a:picLocks noChangeAspect="1"/>
          </p:cNvPicPr>
          <p:nvPr/>
        </p:nvPicPr>
        <p:blipFill>
          <a:blip r:embed="rId4"/>
          <a:stretch>
            <a:fillRect/>
          </a:stretch>
        </p:blipFill>
        <p:spPr>
          <a:xfrm>
            <a:off x="4635500" y="3581401"/>
            <a:ext cx="4495800" cy="1768293"/>
          </a:xfrm>
          <a:prstGeom prst="rect">
            <a:avLst/>
          </a:prstGeom>
        </p:spPr>
      </p:pic>
      <p:pic>
        <p:nvPicPr>
          <p:cNvPr id="8" name="Picture 7"/>
          <p:cNvPicPr>
            <a:picLocks noChangeAspect="1"/>
          </p:cNvPicPr>
          <p:nvPr/>
        </p:nvPicPr>
        <p:blipFill>
          <a:blip r:embed="rId5"/>
          <a:stretch>
            <a:fillRect/>
          </a:stretch>
        </p:blipFill>
        <p:spPr>
          <a:xfrm>
            <a:off x="177800" y="1981200"/>
            <a:ext cx="4092944" cy="1073150"/>
          </a:xfrm>
          <a:prstGeom prst="rect">
            <a:avLst/>
          </a:prstGeom>
        </p:spPr>
      </p:pic>
      <p:pic>
        <p:nvPicPr>
          <p:cNvPr id="9" name="Picture 8"/>
          <p:cNvPicPr>
            <a:picLocks noChangeAspect="1"/>
          </p:cNvPicPr>
          <p:nvPr/>
        </p:nvPicPr>
        <p:blipFill>
          <a:blip r:embed="rId6"/>
          <a:stretch>
            <a:fillRect/>
          </a:stretch>
        </p:blipFill>
        <p:spPr>
          <a:xfrm>
            <a:off x="0" y="3581401"/>
            <a:ext cx="4495800" cy="1422360"/>
          </a:xfrm>
          <a:prstGeom prst="rect">
            <a:avLst/>
          </a:prstGeom>
        </p:spPr>
      </p:pic>
      <p:sp>
        <p:nvSpPr>
          <p:cNvPr id="10" name="Rectangle 9"/>
          <p:cNvSpPr/>
          <p:nvPr/>
        </p:nvSpPr>
        <p:spPr>
          <a:xfrm>
            <a:off x="5257800" y="6507202"/>
            <a:ext cx="3771135" cy="276999"/>
          </a:xfrm>
          <a:prstGeom prst="rect">
            <a:avLst/>
          </a:prstGeom>
        </p:spPr>
        <p:txBody>
          <a:bodyPr wrap="none">
            <a:spAutoFit/>
          </a:bodyPr>
          <a:lstStyle/>
          <a:p>
            <a:pPr algn="r"/>
            <a:r>
              <a:rPr lang="en-US" sz="1200" dirty="0" smtClean="0"/>
              <a:t>Image Credit: T. </a:t>
            </a:r>
            <a:r>
              <a:rPr lang="en-US" sz="1200" dirty="0" err="1" smtClean="0"/>
              <a:t>Munzner</a:t>
            </a:r>
            <a:r>
              <a:rPr lang="en-US" sz="1200" dirty="0" smtClean="0"/>
              <a:t>. Visualization Analysis &amp; Design</a:t>
            </a:r>
            <a:endParaRPr lang="en-US" sz="1200" dirty="0"/>
          </a:p>
        </p:txBody>
      </p:sp>
    </p:spTree>
    <p:extLst>
      <p:ext uri="{BB962C8B-B14F-4D97-AF65-F5344CB8AC3E}">
        <p14:creationId xmlns:p14="http://schemas.microsoft.com/office/powerpoint/2010/main" val="66594544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Stages of Exploratory Vis</a:t>
            </a:r>
            <a:endParaRPr lang="en-US" dirty="0"/>
          </a:p>
        </p:txBody>
      </p:sp>
      <p:sp>
        <p:nvSpPr>
          <p:cNvPr id="3" name="Content Placeholder 2"/>
          <p:cNvSpPr>
            <a:spLocks noGrp="1"/>
          </p:cNvSpPr>
          <p:nvPr>
            <p:ph idx="1"/>
          </p:nvPr>
        </p:nvSpPr>
        <p:spPr>
          <a:xfrm>
            <a:off x="457200" y="1117600"/>
            <a:ext cx="8229600" cy="5435600"/>
          </a:xfrm>
        </p:spPr>
        <p:txBody>
          <a:bodyPr/>
          <a:lstStyle/>
          <a:p>
            <a:r>
              <a:rPr lang="en-US" dirty="0" smtClean="0"/>
              <a:t>Data &amp; View Specification</a:t>
            </a:r>
          </a:p>
          <a:p>
            <a:pPr lvl="1"/>
            <a:r>
              <a:rPr lang="en-US" dirty="0"/>
              <a:t>Comparison, filtering, highlighting, </a:t>
            </a:r>
            <a:r>
              <a:rPr lang="en-US" dirty="0" smtClean="0"/>
              <a:t>sorting</a:t>
            </a:r>
          </a:p>
          <a:p>
            <a:pPr lvl="1"/>
            <a:r>
              <a:rPr lang="en-US" dirty="0" smtClean="0"/>
              <a:t>Map </a:t>
            </a:r>
            <a:r>
              <a:rPr lang="en-US" dirty="0"/>
              <a:t>data to shape, color, position, size, </a:t>
            </a:r>
            <a:r>
              <a:rPr lang="en-US" dirty="0" smtClean="0"/>
              <a:t>etc.</a:t>
            </a:r>
          </a:p>
          <a:p>
            <a:pPr lvl="1"/>
            <a:r>
              <a:rPr lang="en-US" dirty="0" smtClean="0"/>
              <a:t>Custom programming or interactive tools (Tableau!)</a:t>
            </a:r>
          </a:p>
          <a:p>
            <a:endParaRPr lang="en-US" dirty="0" smtClean="0"/>
          </a:p>
          <a:p>
            <a:r>
              <a:rPr lang="en-US" dirty="0" smtClean="0"/>
              <a:t>View Manipulation</a:t>
            </a:r>
          </a:p>
          <a:p>
            <a:pPr lvl="1"/>
            <a:r>
              <a:rPr lang="en-US" dirty="0" smtClean="0"/>
              <a:t>Interaction to select, navigate, coordinate, organize the display</a:t>
            </a:r>
          </a:p>
          <a:p>
            <a:endParaRPr lang="en-US" dirty="0" smtClean="0"/>
          </a:p>
          <a:p>
            <a:r>
              <a:rPr lang="en-US" dirty="0" smtClean="0"/>
              <a:t>Process &amp; Provenance</a:t>
            </a:r>
          </a:p>
          <a:p>
            <a:pPr lvl="1"/>
            <a:r>
              <a:rPr lang="en-US" dirty="0" smtClean="0"/>
              <a:t>Annotation, recording</a:t>
            </a:r>
            <a:endParaRPr lang="en-US" dirty="0"/>
          </a:p>
          <a:p>
            <a:endParaRPr lang="en-US" dirty="0"/>
          </a:p>
        </p:txBody>
      </p:sp>
    </p:spTree>
    <p:extLst>
      <p:ext uri="{BB962C8B-B14F-4D97-AF65-F5344CB8AC3E}">
        <p14:creationId xmlns:p14="http://schemas.microsoft.com/office/powerpoint/2010/main" val="415612448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a:t>
            </a:r>
          </a:p>
        </p:txBody>
      </p:sp>
      <p:sp>
        <p:nvSpPr>
          <p:cNvPr id="3" name="Content Placeholder 2"/>
          <p:cNvSpPr>
            <a:spLocks noGrp="1"/>
          </p:cNvSpPr>
          <p:nvPr>
            <p:ph idx="1"/>
          </p:nvPr>
        </p:nvSpPr>
        <p:spPr>
          <a:xfrm>
            <a:off x="457200" y="1117600"/>
            <a:ext cx="8534400" cy="5435600"/>
          </a:xfrm>
        </p:spPr>
        <p:txBody>
          <a:bodyPr/>
          <a:lstStyle/>
          <a:p>
            <a:r>
              <a:rPr lang="en-US" i="1" dirty="0" smtClean="0"/>
              <a:t>The</a:t>
            </a:r>
            <a:r>
              <a:rPr lang="en-US" dirty="0" smtClean="0"/>
              <a:t> central activity of analytic exploration</a:t>
            </a:r>
          </a:p>
          <a:p>
            <a:pPr lvl="1"/>
            <a:r>
              <a:rPr lang="en-US" dirty="0" smtClean="0"/>
              <a:t>Ranking: Is A &gt; B</a:t>
            </a:r>
          </a:p>
          <a:p>
            <a:pPr lvl="1"/>
            <a:r>
              <a:rPr lang="en-US" dirty="0" smtClean="0"/>
              <a:t>Bar charts are great! </a:t>
            </a:r>
          </a:p>
          <a:p>
            <a:pPr lvl="1"/>
            <a:endParaRPr lang="en-US" dirty="0" smtClean="0"/>
          </a:p>
          <a:p>
            <a:pPr lvl="1"/>
            <a:r>
              <a:rPr lang="en-US" dirty="0" smtClean="0"/>
              <a:t>Deviation</a:t>
            </a:r>
          </a:p>
          <a:p>
            <a:pPr lvl="1"/>
            <a:r>
              <a:rPr lang="en-US" dirty="0" smtClean="0"/>
              <a:t>Comparison to some expected value</a:t>
            </a:r>
          </a:p>
          <a:p>
            <a:pPr lvl="1"/>
            <a:endParaRPr lang="en-US" dirty="0" smtClean="0"/>
          </a:p>
          <a:p>
            <a:pPr lvl="1"/>
            <a:r>
              <a:rPr lang="en-US" dirty="0" smtClean="0"/>
              <a:t>What fraction of B is A?</a:t>
            </a:r>
          </a:p>
          <a:p>
            <a:pPr lvl="1"/>
            <a:r>
              <a:rPr lang="en-US" dirty="0" smtClean="0"/>
              <a:t>Part-to-whole graphs: pie charts, stacked bars</a:t>
            </a:r>
          </a:p>
          <a:p>
            <a:pPr lvl="1"/>
            <a:endParaRPr lang="en-US" dirty="0" smtClean="0"/>
          </a:p>
          <a:p>
            <a:pPr lvl="1"/>
            <a:r>
              <a:rPr lang="en-US" dirty="0" smtClean="0"/>
              <a:t>How does A compare to itself over time?</a:t>
            </a:r>
          </a:p>
          <a:p>
            <a:pPr lvl="1"/>
            <a:r>
              <a:rPr lang="en-US" dirty="0" smtClean="0"/>
              <a:t>Line charts</a:t>
            </a:r>
          </a:p>
          <a:p>
            <a:pPr lvl="1"/>
            <a:endParaRPr lang="en-US" dirty="0"/>
          </a:p>
          <a:p>
            <a:r>
              <a:rPr lang="en-US" dirty="0" smtClean="0"/>
              <a:t>Juxtaposition &amp; Superposition</a:t>
            </a:r>
            <a:endParaRPr lang="en-US" dirty="0"/>
          </a:p>
          <a:p>
            <a:endParaRPr lang="en-US" dirty="0"/>
          </a:p>
          <a:p>
            <a:endParaRPr lang="en-US" dirty="0"/>
          </a:p>
        </p:txBody>
      </p:sp>
    </p:spTree>
    <p:extLst>
      <p:ext uri="{BB962C8B-B14F-4D97-AF65-F5344CB8AC3E}">
        <p14:creationId xmlns:p14="http://schemas.microsoft.com/office/powerpoint/2010/main" val="14886607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3"/>
          <a:stretch>
            <a:fillRect/>
          </a:stretch>
        </p:blipFill>
        <p:spPr>
          <a:xfrm>
            <a:off x="863600" y="0"/>
            <a:ext cx="7411065" cy="6858000"/>
          </a:xfrm>
          <a:prstGeom prst="rect">
            <a:avLst/>
          </a:prstGeom>
        </p:spPr>
      </p:pic>
    </p:spTree>
    <p:extLst>
      <p:ext uri="{BB962C8B-B14F-4D97-AF65-F5344CB8AC3E}">
        <p14:creationId xmlns:p14="http://schemas.microsoft.com/office/powerpoint/2010/main" val="410929620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Fraction of  Whole</a:t>
            </a:r>
            <a:endParaRPr lang="en-US" dirty="0"/>
          </a:p>
        </p:txBody>
      </p:sp>
      <p:pic>
        <p:nvPicPr>
          <p:cNvPr id="4" name="Picture 3" descr="pie.jpg"/>
          <p:cNvPicPr>
            <a:picLocks noChangeAspect="1"/>
          </p:cNvPicPr>
          <p:nvPr/>
        </p:nvPicPr>
        <p:blipFill rotWithShape="1">
          <a:blip r:embed="rId2">
            <a:extLst>
              <a:ext uri="{28A0092B-C50C-407E-A947-70E740481C1C}">
                <a14:useLocalDpi xmlns:a14="http://schemas.microsoft.com/office/drawing/2010/main" val="0"/>
              </a:ext>
            </a:extLst>
          </a:blip>
          <a:srcRect b="8490"/>
          <a:stretch/>
        </p:blipFill>
        <p:spPr>
          <a:xfrm>
            <a:off x="304800" y="1600200"/>
            <a:ext cx="5659909" cy="3810000"/>
          </a:xfrm>
          <a:prstGeom prst="rect">
            <a:avLst/>
          </a:prstGeom>
        </p:spPr>
      </p:pic>
      <p:pic>
        <p:nvPicPr>
          <p:cNvPr id="5" name="Picture 4"/>
          <p:cNvPicPr>
            <a:picLocks noChangeAspect="1"/>
          </p:cNvPicPr>
          <p:nvPr/>
        </p:nvPicPr>
        <p:blipFill>
          <a:blip r:embed="rId3"/>
          <a:stretch>
            <a:fillRect/>
          </a:stretch>
        </p:blipFill>
        <p:spPr>
          <a:xfrm>
            <a:off x="6629401" y="1752600"/>
            <a:ext cx="1597572" cy="3657600"/>
          </a:xfrm>
          <a:prstGeom prst="rect">
            <a:avLst/>
          </a:prstGeom>
        </p:spPr>
      </p:pic>
      <p:pic>
        <p:nvPicPr>
          <p:cNvPr id="6" name="Picture 5" descr="comparison.jpg"/>
          <p:cNvPicPr>
            <a:picLocks noChangeAspect="1"/>
          </p:cNvPicPr>
          <p:nvPr/>
        </p:nvPicPr>
        <p:blipFill rotWithShape="1">
          <a:blip r:embed="rId4">
            <a:extLst>
              <a:ext uri="{28A0092B-C50C-407E-A947-70E740481C1C}">
                <a14:useLocalDpi xmlns:a14="http://schemas.microsoft.com/office/drawing/2010/main" val="0"/>
              </a:ext>
            </a:extLst>
          </a:blip>
          <a:srcRect b="6209"/>
          <a:stretch/>
        </p:blipFill>
        <p:spPr>
          <a:xfrm>
            <a:off x="1455069" y="1219200"/>
            <a:ext cx="6088731" cy="5002770"/>
          </a:xfrm>
          <a:prstGeom prst="rect">
            <a:avLst/>
          </a:prstGeom>
        </p:spPr>
      </p:pic>
    </p:spTree>
    <p:extLst>
      <p:ext uri="{BB962C8B-B14F-4D97-AF65-F5344CB8AC3E}">
        <p14:creationId xmlns:p14="http://schemas.microsoft.com/office/powerpoint/2010/main" val="61656334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 Time</a:t>
            </a:r>
            <a:endParaRPr lang="en-US" dirty="0"/>
          </a:p>
        </p:txBody>
      </p:sp>
      <p:pic>
        <p:nvPicPr>
          <p:cNvPr id="4" name="Picture 3" descr="compareovertime.jpg"/>
          <p:cNvPicPr>
            <a:picLocks noChangeAspect="1"/>
          </p:cNvPicPr>
          <p:nvPr/>
        </p:nvPicPr>
        <p:blipFill rotWithShape="1">
          <a:blip r:embed="rId3">
            <a:extLst>
              <a:ext uri="{28A0092B-C50C-407E-A947-70E740481C1C}">
                <a14:useLocalDpi xmlns:a14="http://schemas.microsoft.com/office/drawing/2010/main" val="0"/>
              </a:ext>
            </a:extLst>
          </a:blip>
          <a:srcRect t="3850" b="4201"/>
          <a:stretch/>
        </p:blipFill>
        <p:spPr>
          <a:xfrm>
            <a:off x="0" y="914400"/>
            <a:ext cx="9144000" cy="5626000"/>
          </a:xfrm>
          <a:prstGeom prst="rect">
            <a:avLst/>
          </a:prstGeom>
        </p:spPr>
      </p:pic>
    </p:spTree>
    <p:extLst>
      <p:ext uri="{BB962C8B-B14F-4D97-AF65-F5344CB8AC3E}">
        <p14:creationId xmlns:p14="http://schemas.microsoft.com/office/powerpoint/2010/main" val="147600835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Superposition</a:t>
            </a:r>
            <a:endParaRPr lang="en-US" dirty="0"/>
          </a:p>
        </p:txBody>
      </p:sp>
      <p:pic>
        <p:nvPicPr>
          <p:cNvPr id="5" name="Picture 4" descr="comparesuperposition.jpg"/>
          <p:cNvPicPr>
            <a:picLocks noChangeAspect="1"/>
          </p:cNvPicPr>
          <p:nvPr/>
        </p:nvPicPr>
        <p:blipFill rotWithShape="1">
          <a:blip r:embed="rId3">
            <a:extLst>
              <a:ext uri="{28A0092B-C50C-407E-A947-70E740481C1C}">
                <a14:useLocalDpi xmlns:a14="http://schemas.microsoft.com/office/drawing/2010/main" val="0"/>
              </a:ext>
            </a:extLst>
          </a:blip>
          <a:srcRect t="3532" b="4189"/>
          <a:stretch/>
        </p:blipFill>
        <p:spPr>
          <a:xfrm>
            <a:off x="76200" y="759667"/>
            <a:ext cx="9144000" cy="6098333"/>
          </a:xfrm>
          <a:prstGeom prst="rect">
            <a:avLst/>
          </a:prstGeom>
        </p:spPr>
      </p:pic>
    </p:spTree>
    <p:extLst>
      <p:ext uri="{BB962C8B-B14F-4D97-AF65-F5344CB8AC3E}">
        <p14:creationId xmlns:p14="http://schemas.microsoft.com/office/powerpoint/2010/main" val="35083111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Juxtaposition</a:t>
            </a:r>
            <a:endParaRPr lang="en-US" dirty="0"/>
          </a:p>
        </p:txBody>
      </p:sp>
      <p:pic>
        <p:nvPicPr>
          <p:cNvPr id="6" name="Picture 5" descr="compareovertime_multiples.jpg"/>
          <p:cNvPicPr>
            <a:picLocks noChangeAspect="1"/>
          </p:cNvPicPr>
          <p:nvPr/>
        </p:nvPicPr>
        <p:blipFill rotWithShape="1">
          <a:blip r:embed="rId3">
            <a:extLst>
              <a:ext uri="{28A0092B-C50C-407E-A947-70E740481C1C}">
                <a14:useLocalDpi xmlns:a14="http://schemas.microsoft.com/office/drawing/2010/main" val="0"/>
              </a:ext>
            </a:extLst>
          </a:blip>
          <a:srcRect t="3762" b="4288"/>
          <a:stretch/>
        </p:blipFill>
        <p:spPr>
          <a:xfrm>
            <a:off x="0" y="927200"/>
            <a:ext cx="9144000" cy="5626000"/>
          </a:xfrm>
          <a:prstGeom prst="rect">
            <a:avLst/>
          </a:prstGeom>
        </p:spPr>
      </p:pic>
    </p:spTree>
    <p:extLst>
      <p:ext uri="{BB962C8B-B14F-4D97-AF65-F5344CB8AC3E}">
        <p14:creationId xmlns:p14="http://schemas.microsoft.com/office/powerpoint/2010/main" val="35083111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Reduction</a:t>
            </a:r>
            <a:endParaRPr lang="en-US" dirty="0"/>
          </a:p>
        </p:txBody>
      </p:sp>
      <p:sp>
        <p:nvSpPr>
          <p:cNvPr id="3" name="Content Placeholder 2"/>
          <p:cNvSpPr>
            <a:spLocks noGrp="1"/>
          </p:cNvSpPr>
          <p:nvPr>
            <p:ph idx="1"/>
          </p:nvPr>
        </p:nvSpPr>
        <p:spPr>
          <a:xfrm>
            <a:off x="457200" y="990600"/>
            <a:ext cx="6591300" cy="4749800"/>
          </a:xfrm>
        </p:spPr>
        <p:txBody>
          <a:bodyPr/>
          <a:lstStyle/>
          <a:p>
            <a:r>
              <a:rPr lang="en-US" dirty="0" smtClean="0"/>
              <a:t>Filter</a:t>
            </a:r>
            <a:endParaRPr lang="en-US" dirty="0"/>
          </a:p>
          <a:p>
            <a:pPr lvl="1"/>
            <a:r>
              <a:rPr lang="en-US" dirty="0" smtClean="0"/>
              <a:t>Focus by removing </a:t>
            </a:r>
            <a:r>
              <a:rPr lang="en-US" dirty="0"/>
              <a:t>irrelevant information </a:t>
            </a:r>
            <a:endParaRPr lang="en-US" dirty="0" smtClean="0"/>
          </a:p>
          <a:p>
            <a:pPr lvl="1"/>
            <a:r>
              <a:rPr lang="en-US" dirty="0" smtClean="0"/>
              <a:t>e.g. different time ranges, isolate specific categories</a:t>
            </a:r>
          </a:p>
          <a:p>
            <a:pPr lvl="1"/>
            <a:endParaRPr lang="en-US" dirty="0"/>
          </a:p>
          <a:p>
            <a:endParaRPr lang="en-US" dirty="0"/>
          </a:p>
        </p:txBody>
      </p:sp>
      <p:pic>
        <p:nvPicPr>
          <p:cNvPr id="4" name="Picture 3"/>
          <p:cNvPicPr>
            <a:picLocks noChangeAspect="1"/>
          </p:cNvPicPr>
          <p:nvPr/>
        </p:nvPicPr>
        <p:blipFill>
          <a:blip r:embed="rId2"/>
          <a:stretch>
            <a:fillRect/>
          </a:stretch>
        </p:blipFill>
        <p:spPr>
          <a:xfrm>
            <a:off x="6705600" y="1143000"/>
            <a:ext cx="2197100" cy="749300"/>
          </a:xfrm>
          <a:prstGeom prst="rect">
            <a:avLst/>
          </a:prstGeom>
        </p:spPr>
      </p:pic>
      <p:pic>
        <p:nvPicPr>
          <p:cNvPr id="6" name="Picture 5"/>
          <p:cNvPicPr>
            <a:picLocks noChangeAspect="1"/>
          </p:cNvPicPr>
          <p:nvPr/>
        </p:nvPicPr>
        <p:blipFill>
          <a:blip r:embed="rId3"/>
          <a:stretch>
            <a:fillRect/>
          </a:stretch>
        </p:blipFill>
        <p:spPr>
          <a:xfrm>
            <a:off x="10277" y="2667000"/>
            <a:ext cx="9144000" cy="3866147"/>
          </a:xfrm>
          <a:prstGeom prst="rect">
            <a:avLst/>
          </a:prstGeom>
        </p:spPr>
      </p:pic>
      <p:pic>
        <p:nvPicPr>
          <p:cNvPr id="7" name="Picture 6"/>
          <p:cNvPicPr>
            <a:picLocks noChangeAspect="1"/>
          </p:cNvPicPr>
          <p:nvPr/>
        </p:nvPicPr>
        <p:blipFill>
          <a:blip r:embed="rId4"/>
          <a:stretch>
            <a:fillRect/>
          </a:stretch>
        </p:blipFill>
        <p:spPr>
          <a:xfrm>
            <a:off x="7162800" y="2819400"/>
            <a:ext cx="1917700" cy="787400"/>
          </a:xfrm>
          <a:prstGeom prst="rect">
            <a:avLst/>
          </a:prstGeom>
        </p:spPr>
      </p:pic>
    </p:spTree>
    <p:extLst>
      <p:ext uri="{BB962C8B-B14F-4D97-AF65-F5344CB8AC3E}">
        <p14:creationId xmlns:p14="http://schemas.microsoft.com/office/powerpoint/2010/main" val="375091959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270000"/>
            <a:ext cx="8229600" cy="4749800"/>
          </a:xfrm>
        </p:spPr>
        <p:txBody>
          <a:bodyPr/>
          <a:lstStyle/>
          <a:p>
            <a:pPr algn="ctr"/>
            <a:r>
              <a:rPr lang="en-US" sz="4000" dirty="0" smtClean="0"/>
              <a:t>How do you make sense of </a:t>
            </a:r>
          </a:p>
          <a:p>
            <a:pPr algn="ctr"/>
            <a:endParaRPr lang="en-US" dirty="0"/>
          </a:p>
          <a:p>
            <a:pPr algn="ctr"/>
            <a:r>
              <a:rPr lang="en-US" sz="12000" dirty="0" smtClean="0">
                <a:solidFill>
                  <a:srgbClr val="FF00A7"/>
                </a:solidFill>
              </a:rPr>
              <a:t>1M+</a:t>
            </a:r>
          </a:p>
          <a:p>
            <a:pPr algn="ctr"/>
            <a:endParaRPr lang="en-US" dirty="0"/>
          </a:p>
          <a:p>
            <a:pPr algn="ctr"/>
            <a:r>
              <a:rPr lang="en-US" sz="4000" dirty="0" smtClean="0"/>
              <a:t>Doctor’s reviews on Yelp?</a:t>
            </a:r>
            <a:endParaRPr lang="en-US" sz="4000" dirty="0"/>
          </a:p>
        </p:txBody>
      </p:sp>
    </p:spTree>
    <p:extLst>
      <p:ext uri="{BB962C8B-B14F-4D97-AF65-F5344CB8AC3E}">
        <p14:creationId xmlns:p14="http://schemas.microsoft.com/office/powerpoint/2010/main" val="238725809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Reduction</a:t>
            </a:r>
            <a:endParaRPr lang="en-US" dirty="0"/>
          </a:p>
        </p:txBody>
      </p:sp>
      <p:sp>
        <p:nvSpPr>
          <p:cNvPr id="3" name="Content Placeholder 2"/>
          <p:cNvSpPr>
            <a:spLocks noGrp="1"/>
          </p:cNvSpPr>
          <p:nvPr>
            <p:ph idx="1"/>
          </p:nvPr>
        </p:nvSpPr>
        <p:spPr>
          <a:xfrm>
            <a:off x="457200" y="914400"/>
            <a:ext cx="6591300" cy="4749800"/>
          </a:xfrm>
        </p:spPr>
        <p:txBody>
          <a:bodyPr/>
          <a:lstStyle/>
          <a:p>
            <a:r>
              <a:rPr lang="en-US" dirty="0" smtClean="0"/>
              <a:t>Aggregate</a:t>
            </a:r>
            <a:endParaRPr lang="en-US" dirty="0"/>
          </a:p>
          <a:p>
            <a:pPr lvl="1"/>
            <a:r>
              <a:rPr lang="en-US" dirty="0" smtClean="0"/>
              <a:t>Combine or group values</a:t>
            </a:r>
            <a:endParaRPr lang="en-US" dirty="0"/>
          </a:p>
          <a:p>
            <a:endParaRPr lang="en-US" dirty="0"/>
          </a:p>
        </p:txBody>
      </p:sp>
      <p:pic>
        <p:nvPicPr>
          <p:cNvPr id="5" name="Picture 4"/>
          <p:cNvPicPr>
            <a:picLocks noChangeAspect="1"/>
          </p:cNvPicPr>
          <p:nvPr/>
        </p:nvPicPr>
        <p:blipFill>
          <a:blip r:embed="rId3"/>
          <a:stretch>
            <a:fillRect/>
          </a:stretch>
        </p:blipFill>
        <p:spPr>
          <a:xfrm>
            <a:off x="7011985" y="1066800"/>
            <a:ext cx="1981200" cy="723900"/>
          </a:xfrm>
          <a:prstGeom prst="rect">
            <a:avLst/>
          </a:prstGeom>
        </p:spPr>
      </p:pic>
      <p:pic>
        <p:nvPicPr>
          <p:cNvPr id="6" name="Picture 5"/>
          <p:cNvPicPr>
            <a:picLocks noChangeAspect="1"/>
          </p:cNvPicPr>
          <p:nvPr/>
        </p:nvPicPr>
        <p:blipFill rotWithShape="1">
          <a:blip r:embed="rId4"/>
          <a:srcRect t="29233" b="4289"/>
          <a:stretch/>
        </p:blipFill>
        <p:spPr>
          <a:xfrm>
            <a:off x="1016000" y="2027741"/>
            <a:ext cx="7107538" cy="4559050"/>
          </a:xfrm>
          <a:prstGeom prst="rect">
            <a:avLst/>
          </a:prstGeom>
        </p:spPr>
      </p:pic>
      <p:sp>
        <p:nvSpPr>
          <p:cNvPr id="7" name="Rectangle 6"/>
          <p:cNvSpPr/>
          <p:nvPr/>
        </p:nvSpPr>
        <p:spPr>
          <a:xfrm>
            <a:off x="2070100" y="6563836"/>
            <a:ext cx="70866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news.nationalgeographic.com</a:t>
            </a:r>
            <a:r>
              <a:rPr lang="en-US" sz="1200" dirty="0">
                <a:latin typeface="Helvetica"/>
                <a:cs typeface="Helvetica"/>
              </a:rPr>
              <a:t>/news/2014/04/140422-surveying-american-landslides-interactive/</a:t>
            </a:r>
          </a:p>
        </p:txBody>
      </p:sp>
    </p:spTree>
    <p:extLst>
      <p:ext uri="{BB962C8B-B14F-4D97-AF65-F5344CB8AC3E}">
        <p14:creationId xmlns:p14="http://schemas.microsoft.com/office/powerpoint/2010/main" val="155888112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Highlighting</a:t>
            </a:r>
            <a:endParaRPr lang="en-US" dirty="0"/>
          </a:p>
        </p:txBody>
      </p:sp>
      <p:sp>
        <p:nvSpPr>
          <p:cNvPr id="3" name="Content Placeholder 2"/>
          <p:cNvSpPr>
            <a:spLocks noGrp="1"/>
          </p:cNvSpPr>
          <p:nvPr>
            <p:ph idx="1"/>
          </p:nvPr>
        </p:nvSpPr>
        <p:spPr>
          <a:xfrm>
            <a:off x="457200" y="1117600"/>
            <a:ext cx="7772400" cy="4749800"/>
          </a:xfrm>
        </p:spPr>
        <p:txBody>
          <a:bodyPr/>
          <a:lstStyle/>
          <a:p>
            <a:pPr lvl="1"/>
            <a:r>
              <a:rPr lang="en-US" dirty="0" smtClean="0"/>
              <a:t>Cause some data to stand out while not removing other data</a:t>
            </a:r>
          </a:p>
          <a:p>
            <a:pPr lvl="1"/>
            <a:r>
              <a:rPr lang="en-US" dirty="0" smtClean="0"/>
              <a:t>See highlighted data in context</a:t>
            </a:r>
            <a:endParaRPr lang="en-US" dirty="0"/>
          </a:p>
          <a:p>
            <a:endParaRPr lang="en-US" dirty="0"/>
          </a:p>
          <a:p>
            <a:endParaRPr lang="en-US" dirty="0"/>
          </a:p>
        </p:txBody>
      </p:sp>
      <p:pic>
        <p:nvPicPr>
          <p:cNvPr id="5" name="Picture 4"/>
          <p:cNvPicPr>
            <a:picLocks noChangeAspect="1"/>
          </p:cNvPicPr>
          <p:nvPr/>
        </p:nvPicPr>
        <p:blipFill rotWithShape="1">
          <a:blip r:embed="rId3"/>
          <a:srcRect b="35259"/>
          <a:stretch/>
        </p:blipFill>
        <p:spPr>
          <a:xfrm>
            <a:off x="457200" y="2209800"/>
            <a:ext cx="8305800" cy="4127500"/>
          </a:xfrm>
          <a:prstGeom prst="rect">
            <a:avLst/>
          </a:prstGeom>
        </p:spPr>
      </p:pic>
    </p:spTree>
    <p:extLst>
      <p:ext uri="{BB962C8B-B14F-4D97-AF65-F5344CB8AC3E}">
        <p14:creationId xmlns:p14="http://schemas.microsoft.com/office/powerpoint/2010/main" val="2614127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2"/>
          </p:cNvPr>
          <p:cNvPicPr>
            <a:picLocks noChangeAspect="1"/>
          </p:cNvPicPr>
          <p:nvPr/>
        </p:nvPicPr>
        <p:blipFill>
          <a:blip r:embed="rId3"/>
          <a:stretch>
            <a:fillRect/>
          </a:stretch>
        </p:blipFill>
        <p:spPr>
          <a:xfrm>
            <a:off x="457200" y="304800"/>
            <a:ext cx="7988300" cy="6110672"/>
          </a:xfrm>
          <a:prstGeom prst="rect">
            <a:avLst/>
          </a:prstGeom>
        </p:spPr>
      </p:pic>
      <p:sp>
        <p:nvSpPr>
          <p:cNvPr id="6" name="Rectangle 5"/>
          <p:cNvSpPr/>
          <p:nvPr/>
        </p:nvSpPr>
        <p:spPr>
          <a:xfrm>
            <a:off x="4572000" y="6581001"/>
            <a:ext cx="4572000" cy="276999"/>
          </a:xfrm>
          <a:prstGeom prst="rect">
            <a:avLst/>
          </a:prstGeom>
        </p:spPr>
        <p:txBody>
          <a:bodyPr>
            <a:spAutoFit/>
          </a:bodyPr>
          <a:lstStyle/>
          <a:p>
            <a:pPr algn="r"/>
            <a:r>
              <a:rPr lang="en-US" sz="1200" dirty="0">
                <a:latin typeface="Helvetica"/>
                <a:cs typeface="Helvetica"/>
              </a:rPr>
              <a:t>http://</a:t>
            </a:r>
            <a:r>
              <a:rPr lang="en-US" sz="1200" dirty="0" err="1">
                <a:latin typeface="Helvetica"/>
                <a:cs typeface="Helvetica"/>
              </a:rPr>
              <a:t>keshif.me</a:t>
            </a:r>
            <a:r>
              <a:rPr lang="en-US" sz="1200" dirty="0">
                <a:latin typeface="Helvetica"/>
                <a:cs typeface="Helvetica"/>
              </a:rPr>
              <a:t>/demo/</a:t>
            </a:r>
            <a:r>
              <a:rPr lang="en-US" sz="1200" dirty="0" err="1">
                <a:latin typeface="Helvetica"/>
                <a:cs typeface="Helvetica"/>
              </a:rPr>
              <a:t>food_poising_outbreaks</a:t>
            </a:r>
            <a:endParaRPr lang="en-US" sz="1200" dirty="0">
              <a:latin typeface="Helvetica"/>
              <a:cs typeface="Helvetica"/>
            </a:endParaRPr>
          </a:p>
        </p:txBody>
      </p:sp>
    </p:spTree>
    <p:extLst>
      <p:ext uri="{BB962C8B-B14F-4D97-AF65-F5344CB8AC3E}">
        <p14:creationId xmlns:p14="http://schemas.microsoft.com/office/powerpoint/2010/main" val="305839021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 &amp; Ordering</a:t>
            </a:r>
            <a:endParaRPr lang="en-US" dirty="0"/>
          </a:p>
        </p:txBody>
      </p:sp>
      <p:sp>
        <p:nvSpPr>
          <p:cNvPr id="3" name="Content Placeholder 2"/>
          <p:cNvSpPr>
            <a:spLocks noGrp="1"/>
          </p:cNvSpPr>
          <p:nvPr>
            <p:ph idx="1"/>
          </p:nvPr>
        </p:nvSpPr>
        <p:spPr/>
        <p:txBody>
          <a:bodyPr/>
          <a:lstStyle/>
          <a:p>
            <a:pPr lvl="1"/>
            <a:r>
              <a:rPr lang="en-US" dirty="0" smtClean="0"/>
              <a:t>Ordering can show trends or clusters of values</a:t>
            </a:r>
          </a:p>
          <a:p>
            <a:pPr lvl="1"/>
            <a:r>
              <a:rPr lang="en-US" dirty="0" smtClean="0"/>
              <a:t>Order by different value, than that plotted</a:t>
            </a:r>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0" y="2286000"/>
            <a:ext cx="9144000" cy="3900475"/>
          </a:xfrm>
          <a:prstGeom prst="rect">
            <a:avLst/>
          </a:prstGeom>
        </p:spPr>
      </p:pic>
      <p:pic>
        <p:nvPicPr>
          <p:cNvPr id="6" name="Picture 5"/>
          <p:cNvPicPr>
            <a:picLocks noChangeAspect="1"/>
          </p:cNvPicPr>
          <p:nvPr/>
        </p:nvPicPr>
        <p:blipFill>
          <a:blip r:embed="rId4"/>
          <a:stretch>
            <a:fillRect/>
          </a:stretch>
        </p:blipFill>
        <p:spPr>
          <a:xfrm>
            <a:off x="0" y="2335522"/>
            <a:ext cx="9144000" cy="3850953"/>
          </a:xfrm>
          <a:prstGeom prst="rect">
            <a:avLst/>
          </a:prstGeom>
        </p:spPr>
      </p:pic>
    </p:spTree>
    <p:extLst>
      <p:ext uri="{BB962C8B-B14F-4D97-AF65-F5344CB8AC3E}">
        <p14:creationId xmlns:p14="http://schemas.microsoft.com/office/powerpoint/2010/main" val="74910942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Deriving Data</a:t>
            </a:r>
            <a:endParaRPr lang="en-US" dirty="0"/>
          </a:p>
        </p:txBody>
      </p:sp>
      <p:sp>
        <p:nvSpPr>
          <p:cNvPr id="3" name="Content Placeholder 2"/>
          <p:cNvSpPr>
            <a:spLocks noGrp="1"/>
          </p:cNvSpPr>
          <p:nvPr>
            <p:ph idx="1"/>
          </p:nvPr>
        </p:nvSpPr>
        <p:spPr/>
        <p:txBody>
          <a:bodyPr/>
          <a:lstStyle/>
          <a:p>
            <a:pPr lvl="1"/>
            <a:r>
              <a:rPr lang="en-US" dirty="0" smtClean="0"/>
              <a:t>Calculating new variables, e.g. rates, sums, differences</a:t>
            </a:r>
          </a:p>
          <a:p>
            <a:pPr lvl="1"/>
            <a:r>
              <a:rPr lang="en-US" dirty="0" smtClean="0"/>
              <a:t>Normalizing, log transformations</a:t>
            </a:r>
          </a:p>
          <a:p>
            <a:pPr lvl="1"/>
            <a:r>
              <a:rPr lang="en-US" dirty="0" smtClean="0"/>
              <a:t>Mean, median, variance</a:t>
            </a:r>
          </a:p>
          <a:p>
            <a:pPr lvl="1"/>
            <a:r>
              <a:rPr lang="en-US" dirty="0" smtClean="0"/>
              <a:t>Statistical relationships (e.g. a trend line)</a:t>
            </a:r>
          </a:p>
          <a:p>
            <a:pPr lvl="1"/>
            <a:r>
              <a:rPr lang="en-US" dirty="0" smtClean="0"/>
              <a:t>Predictions based on models</a:t>
            </a:r>
            <a:endParaRPr lang="en-US" dirty="0"/>
          </a:p>
          <a:p>
            <a:endParaRPr lang="en-US" dirty="0"/>
          </a:p>
        </p:txBody>
      </p:sp>
      <p:pic>
        <p:nvPicPr>
          <p:cNvPr id="6" name="Picture 5"/>
          <p:cNvPicPr>
            <a:picLocks noChangeAspect="1"/>
          </p:cNvPicPr>
          <p:nvPr/>
        </p:nvPicPr>
        <p:blipFill>
          <a:blip r:embed="rId3"/>
          <a:stretch>
            <a:fillRect/>
          </a:stretch>
        </p:blipFill>
        <p:spPr>
          <a:xfrm>
            <a:off x="762000" y="3517900"/>
            <a:ext cx="3653801" cy="2501900"/>
          </a:xfrm>
          <a:prstGeom prst="rect">
            <a:avLst/>
          </a:prstGeom>
        </p:spPr>
      </p:pic>
      <p:pic>
        <p:nvPicPr>
          <p:cNvPr id="7" name="Picture 6"/>
          <p:cNvPicPr>
            <a:picLocks noChangeAspect="1"/>
          </p:cNvPicPr>
          <p:nvPr/>
        </p:nvPicPr>
        <p:blipFill>
          <a:blip r:embed="rId4"/>
          <a:stretch>
            <a:fillRect/>
          </a:stretch>
        </p:blipFill>
        <p:spPr>
          <a:xfrm>
            <a:off x="4572000" y="3517900"/>
            <a:ext cx="3710365" cy="2501900"/>
          </a:xfrm>
          <a:prstGeom prst="rect">
            <a:avLst/>
          </a:prstGeom>
        </p:spPr>
      </p:pic>
      <p:sp>
        <p:nvSpPr>
          <p:cNvPr id="8" name="Rectangle 7"/>
          <p:cNvSpPr/>
          <p:nvPr/>
        </p:nvSpPr>
        <p:spPr>
          <a:xfrm>
            <a:off x="5257800" y="6507202"/>
            <a:ext cx="3771135" cy="276999"/>
          </a:xfrm>
          <a:prstGeom prst="rect">
            <a:avLst/>
          </a:prstGeom>
        </p:spPr>
        <p:txBody>
          <a:bodyPr wrap="none">
            <a:spAutoFit/>
          </a:bodyPr>
          <a:lstStyle/>
          <a:p>
            <a:pPr algn="r"/>
            <a:r>
              <a:rPr lang="en-US" sz="1200" dirty="0" smtClean="0"/>
              <a:t>Image Credit: T. </a:t>
            </a:r>
            <a:r>
              <a:rPr lang="en-US" sz="1200" dirty="0" err="1" smtClean="0"/>
              <a:t>Munzner</a:t>
            </a:r>
            <a:r>
              <a:rPr lang="en-US" sz="1200" dirty="0" smtClean="0"/>
              <a:t>. Visualization Analysis &amp; Design</a:t>
            </a:r>
            <a:endParaRPr lang="en-US" sz="1200" dirty="0"/>
          </a:p>
        </p:txBody>
      </p:sp>
    </p:spTree>
    <p:extLst>
      <p:ext uri="{BB962C8B-B14F-4D97-AF65-F5344CB8AC3E}">
        <p14:creationId xmlns:p14="http://schemas.microsoft.com/office/powerpoint/2010/main" val="365448890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72468" y="381000"/>
            <a:ext cx="9071532" cy="6172200"/>
          </a:xfrm>
          <a:prstGeom prst="rect">
            <a:avLst/>
          </a:prstGeom>
        </p:spPr>
      </p:pic>
    </p:spTree>
    <p:extLst>
      <p:ext uri="{BB962C8B-B14F-4D97-AF65-F5344CB8AC3E}">
        <p14:creationId xmlns:p14="http://schemas.microsoft.com/office/powerpoint/2010/main" val="65637345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5900" y="0"/>
            <a:ext cx="8691217" cy="6858000"/>
          </a:xfrm>
          <a:prstGeom prst="rect">
            <a:avLst/>
          </a:prstGeom>
        </p:spPr>
      </p:pic>
    </p:spTree>
    <p:extLst>
      <p:ext uri="{BB962C8B-B14F-4D97-AF65-F5344CB8AC3E}">
        <p14:creationId xmlns:p14="http://schemas.microsoft.com/office/powerpoint/2010/main" val="32370322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750801" y="0"/>
            <a:ext cx="7859799" cy="6542901"/>
          </a:xfrm>
          <a:prstGeom prst="rect">
            <a:avLst/>
          </a:prstGeom>
        </p:spPr>
      </p:pic>
      <p:sp>
        <p:nvSpPr>
          <p:cNvPr id="5" name="Rectangle 4"/>
          <p:cNvSpPr/>
          <p:nvPr/>
        </p:nvSpPr>
        <p:spPr>
          <a:xfrm>
            <a:off x="3303557" y="6542901"/>
            <a:ext cx="5764243" cy="276999"/>
          </a:xfrm>
          <a:prstGeom prst="rect">
            <a:avLst/>
          </a:prstGeom>
        </p:spPr>
        <p:txBody>
          <a:bodyPr wrap="none">
            <a:spAutoFit/>
          </a:bodyPr>
          <a:lstStyle/>
          <a:p>
            <a:pPr algn="r"/>
            <a:r>
              <a:rPr lang="en-US" sz="1200" dirty="0"/>
              <a:t>http://</a:t>
            </a:r>
            <a:r>
              <a:rPr lang="en-US" sz="1200" dirty="0" err="1"/>
              <a:t>www.nytimes.com</a:t>
            </a:r>
            <a:r>
              <a:rPr lang="en-US" sz="1200" dirty="0"/>
              <a:t>/interactive/2014/11/04/health/</a:t>
            </a:r>
            <a:r>
              <a:rPr lang="en-US" sz="1200" dirty="0" err="1"/>
              <a:t>visuals-ebola-model.html?_r</a:t>
            </a:r>
            <a:r>
              <a:rPr lang="en-US" sz="1200" dirty="0"/>
              <a:t>=0</a:t>
            </a:r>
          </a:p>
        </p:txBody>
      </p:sp>
    </p:spTree>
    <p:extLst>
      <p:ext uri="{BB962C8B-B14F-4D97-AF65-F5344CB8AC3E}">
        <p14:creationId xmlns:p14="http://schemas.microsoft.com/office/powerpoint/2010/main" val="305835707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3" name="Content Placeholder 2"/>
          <p:cNvSpPr>
            <a:spLocks noGrp="1"/>
          </p:cNvSpPr>
          <p:nvPr>
            <p:ph idx="1"/>
          </p:nvPr>
        </p:nvSpPr>
        <p:spPr>
          <a:xfrm>
            <a:off x="457200" y="838200"/>
            <a:ext cx="8229600" cy="4749800"/>
          </a:xfrm>
        </p:spPr>
        <p:txBody>
          <a:bodyPr/>
          <a:lstStyle/>
          <a:p>
            <a:pPr lvl="1"/>
            <a:r>
              <a:rPr lang="en-US" dirty="0" smtClean="0"/>
              <a:t>Items or regions</a:t>
            </a:r>
          </a:p>
          <a:p>
            <a:pPr lvl="1"/>
            <a:r>
              <a:rPr lang="en-US" dirty="0" smtClean="0"/>
              <a:t>Highlight</a:t>
            </a:r>
          </a:p>
          <a:p>
            <a:pPr lvl="1"/>
            <a:r>
              <a:rPr lang="en-US" dirty="0" smtClean="0"/>
              <a:t>Drill down for details</a:t>
            </a:r>
          </a:p>
          <a:p>
            <a:pPr lvl="1"/>
            <a:r>
              <a:rPr lang="en-US" dirty="0" smtClean="0"/>
              <a:t>Hover, click, region selection (boxes or lassos)</a:t>
            </a:r>
          </a:p>
          <a:p>
            <a:pPr lvl="1"/>
            <a:r>
              <a:rPr lang="en-US" dirty="0" smtClean="0"/>
              <a:t>Often feed into filtering operations</a:t>
            </a:r>
          </a:p>
          <a:p>
            <a:pPr lvl="1"/>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2133600" y="3048000"/>
            <a:ext cx="5047862" cy="3657600"/>
          </a:xfrm>
          <a:prstGeom prst="rect">
            <a:avLst/>
          </a:prstGeom>
        </p:spPr>
      </p:pic>
    </p:spTree>
    <p:extLst>
      <p:ext uri="{BB962C8B-B14F-4D97-AF65-F5344CB8AC3E}">
        <p14:creationId xmlns:p14="http://schemas.microsoft.com/office/powerpoint/2010/main" val="417891887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a:hlinkClick r:id="rId3"/>
          </p:cNvPr>
          <p:cNvPicPr>
            <a:picLocks noChangeAspect="1"/>
          </p:cNvPicPr>
          <p:nvPr/>
        </p:nvPicPr>
        <p:blipFill>
          <a:blip r:embed="rId4"/>
          <a:stretch>
            <a:fillRect/>
          </a:stretch>
        </p:blipFill>
        <p:spPr>
          <a:xfrm>
            <a:off x="0" y="76200"/>
            <a:ext cx="9144000" cy="6363662"/>
          </a:xfrm>
          <a:prstGeom prst="rect">
            <a:avLst/>
          </a:prstGeom>
        </p:spPr>
      </p:pic>
      <p:sp>
        <p:nvSpPr>
          <p:cNvPr id="5" name="Rectangle 4"/>
          <p:cNvSpPr/>
          <p:nvPr/>
        </p:nvSpPr>
        <p:spPr>
          <a:xfrm>
            <a:off x="4271144" y="6542901"/>
            <a:ext cx="4796656" cy="276999"/>
          </a:xfrm>
          <a:prstGeom prst="rect">
            <a:avLst/>
          </a:prstGeom>
        </p:spPr>
        <p:txBody>
          <a:bodyPr wrap="none">
            <a:spAutoFit/>
          </a:bodyPr>
          <a:lstStyle/>
          <a:p>
            <a:pPr algn="r"/>
            <a:r>
              <a:rPr lang="en-US" sz="1200" dirty="0"/>
              <a:t>http://</a:t>
            </a:r>
            <a:r>
              <a:rPr lang="en-US" sz="1200" dirty="0" err="1"/>
              <a:t>www.bloomberg.com</a:t>
            </a:r>
            <a:r>
              <a:rPr lang="en-US" sz="1200" dirty="0"/>
              <a:t>/visual-data/gas-prices/20152:Sweden:USD:g</a:t>
            </a:r>
          </a:p>
        </p:txBody>
      </p:sp>
    </p:spTree>
    <p:extLst>
      <p:ext uri="{BB962C8B-B14F-4D97-AF65-F5344CB8AC3E}">
        <p14:creationId xmlns:p14="http://schemas.microsoft.com/office/powerpoint/2010/main" val="65298385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1362"/>
          </a:xfrm>
        </p:spPr>
        <p:txBody>
          <a:bodyPr/>
          <a:lstStyle/>
          <a:p>
            <a:r>
              <a:rPr lang="en-US" dirty="0" err="1" smtClean="0"/>
              <a:t>RevEx</a:t>
            </a:r>
            <a:endParaRPr lang="en-US" dirty="0"/>
          </a:p>
        </p:txBody>
      </p:sp>
      <p:pic>
        <p:nvPicPr>
          <p:cNvPr id="3" name="Picture 2">
            <a:hlinkClick r:id="rId3"/>
          </p:cNvPr>
          <p:cNvPicPr>
            <a:picLocks noChangeAspect="1"/>
          </p:cNvPicPr>
          <p:nvPr/>
        </p:nvPicPr>
        <p:blipFill>
          <a:blip r:embed="rId4"/>
          <a:stretch>
            <a:fillRect/>
          </a:stretch>
        </p:blipFill>
        <p:spPr>
          <a:xfrm>
            <a:off x="0" y="793335"/>
            <a:ext cx="9144000" cy="5759865"/>
          </a:xfrm>
          <a:prstGeom prst="rect">
            <a:avLst/>
          </a:prstGeom>
        </p:spPr>
      </p:pic>
      <p:sp>
        <p:nvSpPr>
          <p:cNvPr id="4" name="Rectangle 3"/>
          <p:cNvSpPr/>
          <p:nvPr/>
        </p:nvSpPr>
        <p:spPr>
          <a:xfrm>
            <a:off x="7027974" y="6595140"/>
            <a:ext cx="2108269" cy="276999"/>
          </a:xfrm>
          <a:prstGeom prst="rect">
            <a:avLst/>
          </a:prstGeom>
        </p:spPr>
        <p:txBody>
          <a:bodyPr wrap="none">
            <a:spAutoFit/>
          </a:bodyPr>
          <a:lstStyle/>
          <a:p>
            <a:r>
              <a:rPr lang="en-US" sz="1200" dirty="0">
                <a:latin typeface="Helvetica"/>
                <a:cs typeface="Helvetica"/>
              </a:rPr>
              <a:t>http://</a:t>
            </a:r>
            <a:r>
              <a:rPr lang="en-US" sz="1200" dirty="0" err="1">
                <a:latin typeface="Helvetica"/>
                <a:cs typeface="Helvetica"/>
              </a:rPr>
              <a:t>nyuvis.github.io</a:t>
            </a:r>
            <a:r>
              <a:rPr lang="en-US" sz="1200" dirty="0">
                <a:latin typeface="Helvetica"/>
                <a:cs typeface="Helvetica"/>
              </a:rPr>
              <a:t>/</a:t>
            </a:r>
            <a:r>
              <a:rPr lang="en-US" sz="1200" dirty="0" err="1">
                <a:latin typeface="Helvetica"/>
                <a:cs typeface="Helvetica"/>
              </a:rPr>
              <a:t>revex</a:t>
            </a:r>
            <a:r>
              <a:rPr lang="en-US" sz="1200" dirty="0">
                <a:latin typeface="Helvetica"/>
                <a:cs typeface="Helvetica"/>
              </a:rPr>
              <a:t>/</a:t>
            </a:r>
          </a:p>
        </p:txBody>
      </p:sp>
    </p:spTree>
    <p:extLst>
      <p:ext uri="{BB962C8B-B14F-4D97-AF65-F5344CB8AC3E}">
        <p14:creationId xmlns:p14="http://schemas.microsoft.com/office/powerpoint/2010/main" val="69728353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a:t>
            </a:r>
            <a:endParaRPr lang="en-US" dirty="0"/>
          </a:p>
        </p:txBody>
      </p:sp>
      <p:sp>
        <p:nvSpPr>
          <p:cNvPr id="3" name="Content Placeholder 2"/>
          <p:cNvSpPr>
            <a:spLocks noGrp="1"/>
          </p:cNvSpPr>
          <p:nvPr>
            <p:ph idx="1"/>
          </p:nvPr>
        </p:nvSpPr>
        <p:spPr>
          <a:xfrm>
            <a:off x="457200" y="914400"/>
            <a:ext cx="8229600" cy="4749800"/>
          </a:xfrm>
        </p:spPr>
        <p:txBody>
          <a:bodyPr/>
          <a:lstStyle/>
          <a:p>
            <a:pPr lvl="1"/>
            <a:r>
              <a:rPr lang="en-US" dirty="0" smtClean="0"/>
              <a:t>“Overview first, zoom and filter, details on demand”</a:t>
            </a:r>
          </a:p>
          <a:p>
            <a:pPr lvl="1"/>
            <a:r>
              <a:rPr lang="en-US" dirty="0" smtClean="0"/>
              <a:t>Panning, zooming, scrolling</a:t>
            </a:r>
          </a:p>
          <a:p>
            <a:pPr lvl="1"/>
            <a:endParaRPr lang="en-US" dirty="0"/>
          </a:p>
        </p:txBody>
      </p:sp>
      <p:pic>
        <p:nvPicPr>
          <p:cNvPr id="4" name="Picture 3">
            <a:hlinkClick r:id="rId3"/>
          </p:cNvPr>
          <p:cNvPicPr>
            <a:picLocks noChangeAspect="1"/>
          </p:cNvPicPr>
          <p:nvPr/>
        </p:nvPicPr>
        <p:blipFill>
          <a:blip r:embed="rId4"/>
          <a:stretch>
            <a:fillRect/>
          </a:stretch>
        </p:blipFill>
        <p:spPr>
          <a:xfrm>
            <a:off x="0" y="2108405"/>
            <a:ext cx="9144000" cy="4299641"/>
          </a:xfrm>
          <a:prstGeom prst="rect">
            <a:avLst/>
          </a:prstGeom>
        </p:spPr>
      </p:pic>
      <p:pic>
        <p:nvPicPr>
          <p:cNvPr id="5" name="Picture 4"/>
          <p:cNvPicPr>
            <a:picLocks noChangeAspect="1"/>
          </p:cNvPicPr>
          <p:nvPr/>
        </p:nvPicPr>
        <p:blipFill>
          <a:blip r:embed="rId5"/>
          <a:stretch>
            <a:fillRect/>
          </a:stretch>
        </p:blipFill>
        <p:spPr>
          <a:xfrm>
            <a:off x="12700" y="1828800"/>
            <a:ext cx="9144000" cy="4579246"/>
          </a:xfrm>
          <a:prstGeom prst="rect">
            <a:avLst/>
          </a:prstGeom>
        </p:spPr>
      </p:pic>
      <p:sp>
        <p:nvSpPr>
          <p:cNvPr id="6" name="Rectangle 5"/>
          <p:cNvSpPr/>
          <p:nvPr/>
        </p:nvSpPr>
        <p:spPr>
          <a:xfrm>
            <a:off x="6779994" y="6542901"/>
            <a:ext cx="2287806" cy="276999"/>
          </a:xfrm>
          <a:prstGeom prst="rect">
            <a:avLst/>
          </a:prstGeom>
        </p:spPr>
        <p:txBody>
          <a:bodyPr wrap="none">
            <a:spAutoFit/>
          </a:bodyPr>
          <a:lstStyle/>
          <a:p>
            <a:pPr algn="r"/>
            <a:r>
              <a:rPr lang="en-US" sz="1200" dirty="0"/>
              <a:t>http://</a:t>
            </a:r>
            <a:r>
              <a:rPr lang="en-US" sz="1200" dirty="0" err="1"/>
              <a:t>apps.npr.org</a:t>
            </a:r>
            <a:r>
              <a:rPr lang="en-US" sz="1200" dirty="0"/>
              <a:t>/fire-forecast/</a:t>
            </a:r>
          </a:p>
        </p:txBody>
      </p:sp>
    </p:spTree>
    <p:extLst>
      <p:ext uri="{BB962C8B-B14F-4D97-AF65-F5344CB8AC3E}">
        <p14:creationId xmlns:p14="http://schemas.microsoft.com/office/powerpoint/2010/main" val="13829594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Zooming</a:t>
            </a:r>
            <a:endParaRPr lang="en-US" dirty="0"/>
          </a:p>
        </p:txBody>
      </p:sp>
      <p:pic>
        <p:nvPicPr>
          <p:cNvPr id="4" name="Picture 3"/>
          <p:cNvPicPr>
            <a:picLocks noChangeAspect="1"/>
          </p:cNvPicPr>
          <p:nvPr/>
        </p:nvPicPr>
        <p:blipFill>
          <a:blip r:embed="rId3"/>
          <a:stretch>
            <a:fillRect/>
          </a:stretch>
        </p:blipFill>
        <p:spPr>
          <a:xfrm>
            <a:off x="0" y="1206500"/>
            <a:ext cx="9144000" cy="4422874"/>
          </a:xfrm>
          <a:prstGeom prst="rect">
            <a:avLst/>
          </a:prstGeom>
        </p:spPr>
      </p:pic>
      <p:pic>
        <p:nvPicPr>
          <p:cNvPr id="5" name="Picture 4">
            <a:hlinkClick r:id="rId4"/>
          </p:cNvPr>
          <p:cNvPicPr>
            <a:picLocks noChangeAspect="1"/>
          </p:cNvPicPr>
          <p:nvPr/>
        </p:nvPicPr>
        <p:blipFill>
          <a:blip r:embed="rId5"/>
          <a:stretch>
            <a:fillRect/>
          </a:stretch>
        </p:blipFill>
        <p:spPr>
          <a:xfrm>
            <a:off x="0" y="1168400"/>
            <a:ext cx="9144000" cy="4514035"/>
          </a:xfrm>
          <a:prstGeom prst="rect">
            <a:avLst/>
          </a:prstGeom>
        </p:spPr>
      </p:pic>
      <p:sp>
        <p:nvSpPr>
          <p:cNvPr id="6" name="Rectangle 5"/>
          <p:cNvSpPr/>
          <p:nvPr/>
        </p:nvSpPr>
        <p:spPr>
          <a:xfrm>
            <a:off x="6472218" y="6542901"/>
            <a:ext cx="2595582" cy="276999"/>
          </a:xfrm>
          <a:prstGeom prst="rect">
            <a:avLst/>
          </a:prstGeom>
        </p:spPr>
        <p:txBody>
          <a:bodyPr wrap="none">
            <a:spAutoFit/>
          </a:bodyPr>
          <a:lstStyle/>
          <a:p>
            <a:pPr algn="r"/>
            <a:r>
              <a:rPr lang="en-US" sz="1200" dirty="0"/>
              <a:t>http://</a:t>
            </a:r>
            <a:r>
              <a:rPr lang="en-US" sz="1200" dirty="0" err="1"/>
              <a:t>sanfrancisco.crimespotting.org</a:t>
            </a:r>
            <a:r>
              <a:rPr lang="en-US" sz="1200" dirty="0"/>
              <a:t>/</a:t>
            </a:r>
          </a:p>
        </p:txBody>
      </p:sp>
    </p:spTree>
    <p:extLst>
      <p:ext uri="{BB962C8B-B14F-4D97-AF65-F5344CB8AC3E}">
        <p14:creationId xmlns:p14="http://schemas.microsoft.com/office/powerpoint/2010/main" val="86797239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Coordination</a:t>
            </a:r>
            <a:endParaRPr lang="en-US" dirty="0"/>
          </a:p>
        </p:txBody>
      </p:sp>
      <p:sp>
        <p:nvSpPr>
          <p:cNvPr id="3" name="Content Placeholder 2"/>
          <p:cNvSpPr>
            <a:spLocks noGrp="1"/>
          </p:cNvSpPr>
          <p:nvPr>
            <p:ph idx="1"/>
          </p:nvPr>
        </p:nvSpPr>
        <p:spPr>
          <a:xfrm>
            <a:off x="457200" y="914400"/>
            <a:ext cx="8686800" cy="4749800"/>
          </a:xfrm>
        </p:spPr>
        <p:txBody>
          <a:bodyPr/>
          <a:lstStyle/>
          <a:p>
            <a:pPr lvl="1"/>
            <a:r>
              <a:rPr lang="en-US" dirty="0" smtClean="0"/>
              <a:t>Dashboards with many charts linked via interaction </a:t>
            </a:r>
          </a:p>
          <a:p>
            <a:pPr lvl="1"/>
            <a:r>
              <a:rPr lang="en-US" dirty="0" smtClean="0"/>
              <a:t>Select item in display and see related items in another (brushing)</a:t>
            </a:r>
          </a:p>
          <a:p>
            <a:pPr lvl="1"/>
            <a:r>
              <a:rPr lang="en-US" dirty="0" smtClean="0"/>
              <a:t>Small multiples (Trellis plots) to aid comparison</a:t>
            </a:r>
            <a:endParaRPr lang="en-US" dirty="0"/>
          </a:p>
        </p:txBody>
      </p:sp>
      <p:sp>
        <p:nvSpPr>
          <p:cNvPr id="6" name="Rectangle 5"/>
          <p:cNvSpPr/>
          <p:nvPr/>
        </p:nvSpPr>
        <p:spPr>
          <a:xfrm>
            <a:off x="3794076" y="6553200"/>
            <a:ext cx="5273724" cy="276999"/>
          </a:xfrm>
          <a:prstGeom prst="rect">
            <a:avLst/>
          </a:prstGeom>
        </p:spPr>
        <p:txBody>
          <a:bodyPr wrap="none">
            <a:spAutoFit/>
          </a:bodyPr>
          <a:lstStyle/>
          <a:p>
            <a:pPr algn="r"/>
            <a:r>
              <a:rPr lang="en-US" sz="1200" dirty="0"/>
              <a:t>http://</a:t>
            </a:r>
            <a:r>
              <a:rPr lang="en-US" sz="1200" dirty="0" err="1"/>
              <a:t>www.latimes.com</a:t>
            </a:r>
            <a:r>
              <a:rPr lang="en-US" sz="1200" dirty="0"/>
              <a:t>/science/la-me-g-</a:t>
            </a:r>
            <a:r>
              <a:rPr lang="en-US" sz="1200" dirty="0" err="1"/>
              <a:t>california</a:t>
            </a:r>
            <a:r>
              <a:rPr lang="en-US" sz="1200" dirty="0"/>
              <a:t>-drought-map-</a:t>
            </a:r>
            <a:r>
              <a:rPr lang="en-US" sz="1200" dirty="0" err="1"/>
              <a:t>htmlstory.html</a:t>
            </a:r>
            <a:endParaRPr lang="en-US" sz="1200" dirty="0"/>
          </a:p>
        </p:txBody>
      </p:sp>
      <p:pic>
        <p:nvPicPr>
          <p:cNvPr id="7" name="Picture 6"/>
          <p:cNvPicPr>
            <a:picLocks noChangeAspect="1"/>
          </p:cNvPicPr>
          <p:nvPr/>
        </p:nvPicPr>
        <p:blipFill>
          <a:blip r:embed="rId3"/>
          <a:stretch>
            <a:fillRect/>
          </a:stretch>
        </p:blipFill>
        <p:spPr>
          <a:xfrm>
            <a:off x="1676400" y="2527300"/>
            <a:ext cx="6025942" cy="3797300"/>
          </a:xfrm>
          <a:prstGeom prst="rect">
            <a:avLst/>
          </a:prstGeom>
        </p:spPr>
      </p:pic>
      <p:pic>
        <p:nvPicPr>
          <p:cNvPr id="8" name="Picture 7"/>
          <p:cNvPicPr>
            <a:picLocks noChangeAspect="1"/>
          </p:cNvPicPr>
          <p:nvPr/>
        </p:nvPicPr>
        <p:blipFill>
          <a:blip r:embed="rId4"/>
          <a:stretch>
            <a:fillRect/>
          </a:stretch>
        </p:blipFill>
        <p:spPr>
          <a:xfrm>
            <a:off x="457200" y="2131606"/>
            <a:ext cx="8305800" cy="4497794"/>
          </a:xfrm>
          <a:prstGeom prst="rect">
            <a:avLst/>
          </a:prstGeom>
        </p:spPr>
      </p:pic>
    </p:spTree>
    <p:extLst>
      <p:ext uri="{BB962C8B-B14F-4D97-AF65-F5344CB8AC3E}">
        <p14:creationId xmlns:p14="http://schemas.microsoft.com/office/powerpoint/2010/main" val="363581676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457200" y="304800"/>
            <a:ext cx="7988300" cy="6110672"/>
          </a:xfrm>
          <a:prstGeom prst="rect">
            <a:avLst/>
          </a:prstGeom>
        </p:spPr>
      </p:pic>
    </p:spTree>
    <p:extLst>
      <p:ext uri="{BB962C8B-B14F-4D97-AF65-F5344CB8AC3E}">
        <p14:creationId xmlns:p14="http://schemas.microsoft.com/office/powerpoint/2010/main" val="316018818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Organization</a:t>
            </a:r>
            <a:endParaRPr lang="en-US" dirty="0"/>
          </a:p>
        </p:txBody>
      </p:sp>
      <p:sp>
        <p:nvSpPr>
          <p:cNvPr id="3" name="Content Placeholder 2"/>
          <p:cNvSpPr>
            <a:spLocks noGrp="1"/>
          </p:cNvSpPr>
          <p:nvPr>
            <p:ph idx="1"/>
          </p:nvPr>
        </p:nvSpPr>
        <p:spPr/>
        <p:txBody>
          <a:bodyPr/>
          <a:lstStyle/>
          <a:p>
            <a:r>
              <a:rPr lang="en-US" dirty="0" smtClean="0"/>
              <a:t>Dashboard Design</a:t>
            </a:r>
          </a:p>
          <a:p>
            <a:pPr lvl="1"/>
            <a:r>
              <a:rPr lang="en-US" dirty="0" smtClean="0"/>
              <a:t>Layout of a collection of visualizations, legends, filter widgets, etc.</a:t>
            </a:r>
          </a:p>
          <a:p>
            <a:pPr lvl="1"/>
            <a:r>
              <a:rPr lang="en-US" dirty="0" smtClean="0"/>
              <a:t>Put related views adjacent to minimize eye movements</a:t>
            </a:r>
          </a:p>
          <a:p>
            <a:pPr lvl="1"/>
            <a:r>
              <a:rPr lang="en-US" dirty="0" smtClean="0"/>
              <a:t>Place most prominent view in upper left</a:t>
            </a:r>
          </a:p>
          <a:p>
            <a:pPr lvl="1"/>
            <a:r>
              <a:rPr lang="en-US" dirty="0" smtClean="0"/>
              <a:t>Etc.</a:t>
            </a:r>
            <a:endParaRPr lang="en-US" dirty="0"/>
          </a:p>
        </p:txBody>
      </p:sp>
    </p:spTree>
    <p:extLst>
      <p:ext uri="{BB962C8B-B14F-4D97-AF65-F5344CB8AC3E}">
        <p14:creationId xmlns:p14="http://schemas.microsoft.com/office/powerpoint/2010/main" val="94692090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&amp; Provenance</a:t>
            </a:r>
            <a:endParaRPr lang="en-US" dirty="0"/>
          </a:p>
        </p:txBody>
      </p:sp>
      <p:sp>
        <p:nvSpPr>
          <p:cNvPr id="3" name="Content Placeholder 2"/>
          <p:cNvSpPr>
            <a:spLocks noGrp="1"/>
          </p:cNvSpPr>
          <p:nvPr>
            <p:ph idx="1"/>
          </p:nvPr>
        </p:nvSpPr>
        <p:spPr/>
        <p:txBody>
          <a:bodyPr/>
          <a:lstStyle/>
          <a:p>
            <a:r>
              <a:rPr lang="en-US" dirty="0"/>
              <a:t>Annotate</a:t>
            </a:r>
          </a:p>
          <a:p>
            <a:pPr lvl="1"/>
            <a:r>
              <a:rPr lang="en-US" dirty="0"/>
              <a:t>Record, organize, communicate insights </a:t>
            </a:r>
            <a:r>
              <a:rPr lang="en-US" dirty="0" smtClean="0"/>
              <a:t>(to yourself or others) gained </a:t>
            </a:r>
            <a:r>
              <a:rPr lang="en-US" dirty="0"/>
              <a:t>during exploration</a:t>
            </a:r>
          </a:p>
          <a:p>
            <a:pPr lvl="1"/>
            <a:r>
              <a:rPr lang="en-US" dirty="0"/>
              <a:t>Point at areas of interest; graphical annotations</a:t>
            </a:r>
          </a:p>
          <a:p>
            <a:pPr lvl="1"/>
            <a:r>
              <a:rPr lang="en-US" dirty="0"/>
              <a:t>Textual annotations</a:t>
            </a:r>
          </a:p>
          <a:p>
            <a:endParaRPr lang="en-US" dirty="0" smtClean="0"/>
          </a:p>
          <a:p>
            <a:r>
              <a:rPr lang="en-US" dirty="0" smtClean="0"/>
              <a:t>Record</a:t>
            </a:r>
          </a:p>
          <a:p>
            <a:pPr lvl="1"/>
            <a:r>
              <a:rPr lang="en-US" dirty="0" smtClean="0"/>
              <a:t>What was the path you took to insight?</a:t>
            </a:r>
          </a:p>
          <a:p>
            <a:pPr lvl="1"/>
            <a:r>
              <a:rPr lang="en-US" dirty="0" smtClean="0"/>
              <a:t>Keep a notepad, or text file and take assiduous notes as you ask questions and try different configurations, mappings, or filters.</a:t>
            </a:r>
          </a:p>
          <a:p>
            <a:pPr lvl="1"/>
            <a:r>
              <a:rPr lang="en-US" dirty="0" smtClean="0"/>
              <a:t>Bookmarks: store view state for later</a:t>
            </a:r>
          </a:p>
          <a:p>
            <a:pPr lvl="1"/>
            <a:endParaRPr lang="en-US" dirty="0"/>
          </a:p>
        </p:txBody>
      </p:sp>
    </p:spTree>
    <p:extLst>
      <p:ext uri="{BB962C8B-B14F-4D97-AF65-F5344CB8AC3E}">
        <p14:creationId xmlns:p14="http://schemas.microsoft.com/office/powerpoint/2010/main" val="272410130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838200" y="1130300"/>
            <a:ext cx="7454900" cy="4597400"/>
          </a:xfrm>
          <a:prstGeom prst="rect">
            <a:avLst/>
          </a:prstGeom>
        </p:spPr>
      </p:pic>
    </p:spTree>
    <p:extLst>
      <p:ext uri="{BB962C8B-B14F-4D97-AF65-F5344CB8AC3E}">
        <p14:creationId xmlns:p14="http://schemas.microsoft.com/office/powerpoint/2010/main" val="27547914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a:t>
            </a:r>
            <a:endParaRPr lang="en-US" dirty="0"/>
          </a:p>
        </p:txBody>
      </p:sp>
      <p:sp>
        <p:nvSpPr>
          <p:cNvPr id="3" name="Content Placeholder 2"/>
          <p:cNvSpPr>
            <a:spLocks noGrp="1"/>
          </p:cNvSpPr>
          <p:nvPr>
            <p:ph idx="1"/>
          </p:nvPr>
        </p:nvSpPr>
        <p:spPr/>
        <p:txBody>
          <a:bodyPr>
            <a:normAutofit/>
          </a:bodyPr>
          <a:lstStyle/>
          <a:p>
            <a:r>
              <a:rPr lang="en-US" dirty="0" smtClean="0"/>
              <a:t>College Scorecard</a:t>
            </a:r>
          </a:p>
          <a:p>
            <a:pPr lvl="1"/>
            <a:r>
              <a:rPr lang="en-US" dirty="0">
                <a:hlinkClick r:id="rId3"/>
              </a:rPr>
              <a:t>https://collegescorecard.ed.gov/data</a:t>
            </a:r>
            <a:r>
              <a:rPr lang="en-US" dirty="0" smtClean="0">
                <a:hlinkClick r:id="rId3"/>
              </a:rPr>
              <a:t>/</a:t>
            </a:r>
            <a:r>
              <a:rPr lang="en-US" dirty="0" smtClean="0"/>
              <a:t> </a:t>
            </a:r>
          </a:p>
          <a:p>
            <a:endParaRPr lang="en-US" dirty="0"/>
          </a:p>
          <a:p>
            <a:r>
              <a:rPr lang="en-US" dirty="0" smtClean="0"/>
              <a:t>Data Dictionary</a:t>
            </a:r>
          </a:p>
          <a:p>
            <a:pPr lvl="1"/>
            <a:r>
              <a:rPr lang="en-US" dirty="0">
                <a:hlinkClick r:id="rId4"/>
              </a:rPr>
              <a:t>https://collegescorecard.ed.gov/data/documentation</a:t>
            </a:r>
            <a:r>
              <a:rPr lang="en-US" dirty="0" smtClean="0">
                <a:hlinkClick r:id="rId4"/>
              </a:rPr>
              <a:t>/</a:t>
            </a:r>
            <a:r>
              <a:rPr lang="en-US" dirty="0" smtClean="0"/>
              <a:t> </a:t>
            </a:r>
          </a:p>
          <a:p>
            <a:endParaRPr lang="en-US" dirty="0"/>
          </a:p>
          <a:p>
            <a:r>
              <a:rPr lang="en-US" dirty="0" smtClean="0"/>
              <a:t>Reduced dataset</a:t>
            </a:r>
          </a:p>
          <a:p>
            <a:pPr lvl="1"/>
            <a:r>
              <a:rPr lang="en-US" dirty="0">
                <a:hlinkClick r:id="rId5"/>
              </a:rPr>
              <a:t>https://raw.githubusercontent.com/comp-journalism/UMD-J479D-J779D-Fall2015/master/Data/</a:t>
            </a:r>
            <a:r>
              <a:rPr lang="en-US" dirty="0" smtClean="0">
                <a:hlinkClick r:id="rId5"/>
              </a:rPr>
              <a:t>Scorecard_reduced.csv</a:t>
            </a:r>
            <a:r>
              <a:rPr lang="en-US" dirty="0" smtClean="0"/>
              <a:t> </a:t>
            </a:r>
          </a:p>
        </p:txBody>
      </p:sp>
    </p:spTree>
    <p:extLst>
      <p:ext uri="{BB962C8B-B14F-4D97-AF65-F5344CB8AC3E}">
        <p14:creationId xmlns:p14="http://schemas.microsoft.com/office/powerpoint/2010/main" val="27201398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lvl="1"/>
            <a:endParaRPr lang="en-US" dirty="0"/>
          </a:p>
        </p:txBody>
      </p:sp>
    </p:spTree>
    <p:extLst>
      <p:ext uri="{BB962C8B-B14F-4D97-AF65-F5344CB8AC3E}">
        <p14:creationId xmlns:p14="http://schemas.microsoft.com/office/powerpoint/2010/main" val="12741858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Investigative Exploration</a:t>
            </a:r>
            <a:endParaRPr lang="en-US" dirty="0"/>
          </a:p>
        </p:txBody>
      </p:sp>
      <p:sp>
        <p:nvSpPr>
          <p:cNvPr id="3" name="Content Placeholder 2"/>
          <p:cNvSpPr>
            <a:spLocks noGrp="1"/>
          </p:cNvSpPr>
          <p:nvPr>
            <p:ph idx="1"/>
          </p:nvPr>
        </p:nvSpPr>
        <p:spPr>
          <a:xfrm>
            <a:off x="457200" y="1117600"/>
            <a:ext cx="8229600" cy="5359400"/>
          </a:xfrm>
        </p:spPr>
        <p:txBody>
          <a:bodyPr>
            <a:normAutofit lnSpcReduction="10000"/>
          </a:bodyPr>
          <a:lstStyle/>
          <a:p>
            <a:pPr lvl="1"/>
            <a:r>
              <a:rPr lang="en-US" dirty="0" smtClean="0"/>
              <a:t>Although Yelp’s </a:t>
            </a:r>
            <a:r>
              <a:rPr lang="en-US" dirty="0"/>
              <a:t>health reviews date back to 2004, more than half of them were written in the past two </a:t>
            </a:r>
            <a:r>
              <a:rPr lang="en-US" dirty="0" smtClean="0"/>
              <a:t>years</a:t>
            </a:r>
          </a:p>
          <a:p>
            <a:pPr lvl="1"/>
            <a:endParaRPr lang="en-US" dirty="0"/>
          </a:p>
          <a:p>
            <a:pPr lvl="1"/>
            <a:r>
              <a:rPr lang="en-US" dirty="0"/>
              <a:t>P</a:t>
            </a:r>
            <a:r>
              <a:rPr lang="en-US" dirty="0" smtClean="0"/>
              <a:t>roviders </a:t>
            </a:r>
            <a:r>
              <a:rPr lang="en-US" dirty="0"/>
              <a:t>with the highest number of reviews generally have poorer </a:t>
            </a:r>
            <a:r>
              <a:rPr lang="en-US" dirty="0" smtClean="0"/>
              <a:t>ratings</a:t>
            </a:r>
          </a:p>
          <a:p>
            <a:pPr lvl="1"/>
            <a:endParaRPr lang="en-US" dirty="0" smtClean="0"/>
          </a:p>
          <a:p>
            <a:pPr lvl="1"/>
            <a:r>
              <a:rPr lang="en-US" dirty="0"/>
              <a:t>N</a:t>
            </a:r>
            <a:r>
              <a:rPr lang="en-US" dirty="0" smtClean="0"/>
              <a:t>egative </a:t>
            </a:r>
            <a:r>
              <a:rPr lang="en-US" dirty="0"/>
              <a:t>reviews are very often due to problems with customer service and staff </a:t>
            </a:r>
            <a:r>
              <a:rPr lang="en-US" dirty="0" smtClean="0"/>
              <a:t>behavior</a:t>
            </a:r>
          </a:p>
          <a:p>
            <a:pPr lvl="1"/>
            <a:endParaRPr lang="en-US" dirty="0"/>
          </a:p>
          <a:p>
            <a:pPr lvl="1"/>
            <a:r>
              <a:rPr lang="en-US" dirty="0" smtClean="0"/>
              <a:t>Search for key terms like “HIPAA”</a:t>
            </a:r>
          </a:p>
          <a:p>
            <a:pPr lvl="1"/>
            <a:endParaRPr lang="en-US" dirty="0" smtClean="0"/>
          </a:p>
          <a:p>
            <a:pPr lvl="1"/>
            <a:r>
              <a:rPr lang="en-US" dirty="0" smtClean="0"/>
              <a:t>Specific cases: Western </a:t>
            </a:r>
            <a:r>
              <a:rPr lang="en-US" dirty="0"/>
              <a:t>Dental's average rating of 1.8 stars on Yelp is well below the average of 4 for all dentists nationwide. About 1,250 of its 3,000 reviews used the words "wait" or "waiting" and about 15 percent of them, the word "worst."</a:t>
            </a:r>
          </a:p>
          <a:p>
            <a:pPr lvl="1"/>
            <a:endParaRPr lang="en-US" dirty="0"/>
          </a:p>
          <a:p>
            <a:pPr lvl="1"/>
            <a:endParaRPr lang="en-US" dirty="0"/>
          </a:p>
        </p:txBody>
      </p:sp>
      <p:sp>
        <p:nvSpPr>
          <p:cNvPr id="4" name="Rectangle 3"/>
          <p:cNvSpPr/>
          <p:nvPr/>
        </p:nvSpPr>
        <p:spPr>
          <a:xfrm>
            <a:off x="304800" y="6504801"/>
            <a:ext cx="88392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www.npr.org</a:t>
            </a:r>
            <a:r>
              <a:rPr lang="en-US" sz="1200" dirty="0">
                <a:latin typeface="Helvetica"/>
                <a:cs typeface="Helvetica"/>
              </a:rPr>
              <a:t>/sections/health-shots/2015/08/06/429624187/on-yelp-doctors-get-reviewed-like-restaurants-and-it-rankles</a:t>
            </a:r>
          </a:p>
        </p:txBody>
      </p:sp>
    </p:spTree>
    <p:extLst>
      <p:ext uri="{BB962C8B-B14F-4D97-AF65-F5344CB8AC3E}">
        <p14:creationId xmlns:p14="http://schemas.microsoft.com/office/powerpoint/2010/main" val="340934679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Exploration for Communication</a:t>
            </a:r>
          </a:p>
        </p:txBody>
      </p:sp>
      <p:pic>
        <p:nvPicPr>
          <p:cNvPr id="6" name="Picture 5"/>
          <p:cNvPicPr>
            <a:picLocks noChangeAspect="1"/>
          </p:cNvPicPr>
          <p:nvPr/>
        </p:nvPicPr>
        <p:blipFill>
          <a:blip r:embed="rId3"/>
          <a:stretch>
            <a:fillRect/>
          </a:stretch>
        </p:blipFill>
        <p:spPr>
          <a:xfrm>
            <a:off x="241299" y="1752600"/>
            <a:ext cx="8755755" cy="3771900"/>
          </a:xfrm>
          <a:prstGeom prst="rect">
            <a:avLst/>
          </a:prstGeom>
        </p:spPr>
      </p:pic>
      <p:sp>
        <p:nvSpPr>
          <p:cNvPr id="4" name="TextBox 3"/>
          <p:cNvSpPr txBox="1"/>
          <p:nvPr/>
        </p:nvSpPr>
        <p:spPr>
          <a:xfrm>
            <a:off x="7207756" y="6368534"/>
            <a:ext cx="1776598" cy="369332"/>
          </a:xfrm>
          <a:prstGeom prst="rect">
            <a:avLst/>
          </a:prstGeom>
          <a:noFill/>
        </p:spPr>
        <p:txBody>
          <a:bodyPr wrap="none" rtlCol="0">
            <a:spAutoFit/>
          </a:bodyPr>
          <a:lstStyle/>
          <a:p>
            <a:r>
              <a:rPr lang="en-US" dirty="0" smtClean="0"/>
              <a:t>- Moritz </a:t>
            </a:r>
            <a:r>
              <a:rPr lang="en-US" dirty="0" err="1" smtClean="0"/>
              <a:t>Stefaner</a:t>
            </a:r>
            <a:endParaRPr lang="en-US" dirty="0"/>
          </a:p>
        </p:txBody>
      </p:sp>
    </p:spTree>
    <p:extLst>
      <p:ext uri="{BB962C8B-B14F-4D97-AF65-F5344CB8AC3E}">
        <p14:creationId xmlns:p14="http://schemas.microsoft.com/office/powerpoint/2010/main" val="33323140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0800" y="228600"/>
            <a:ext cx="5664200" cy="634722"/>
          </a:xfrm>
          <a:prstGeom prst="rect">
            <a:avLst/>
          </a:prstGeom>
        </p:spPr>
      </p:pic>
      <p:pic>
        <p:nvPicPr>
          <p:cNvPr id="7" name="Picture 6"/>
          <p:cNvPicPr>
            <a:picLocks noChangeAspect="1"/>
          </p:cNvPicPr>
          <p:nvPr/>
        </p:nvPicPr>
        <p:blipFill>
          <a:blip r:embed="rId3"/>
          <a:stretch>
            <a:fillRect/>
          </a:stretch>
        </p:blipFill>
        <p:spPr>
          <a:xfrm>
            <a:off x="0" y="1447800"/>
            <a:ext cx="9144000" cy="4812307"/>
          </a:xfrm>
          <a:prstGeom prst="rect">
            <a:avLst/>
          </a:prstGeom>
        </p:spPr>
      </p:pic>
      <p:sp>
        <p:nvSpPr>
          <p:cNvPr id="8" name="Rectangle 7"/>
          <p:cNvSpPr/>
          <p:nvPr/>
        </p:nvSpPr>
        <p:spPr>
          <a:xfrm>
            <a:off x="1066800" y="6504801"/>
            <a:ext cx="80899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www.washingtonpost.com</a:t>
            </a:r>
            <a:r>
              <a:rPr lang="en-US" sz="1200" dirty="0">
                <a:latin typeface="Helvetica"/>
                <a:cs typeface="Helvetica"/>
              </a:rPr>
              <a:t>/news/</a:t>
            </a:r>
            <a:r>
              <a:rPr lang="en-US" sz="1200" dirty="0" err="1">
                <a:latin typeface="Helvetica"/>
                <a:cs typeface="Helvetica"/>
              </a:rPr>
              <a:t>wonkblog</a:t>
            </a:r>
            <a:r>
              <a:rPr lang="en-US" sz="1200" dirty="0">
                <a:latin typeface="Helvetica"/>
                <a:cs typeface="Helvetica"/>
              </a:rPr>
              <a:t>/</a:t>
            </a:r>
            <a:r>
              <a:rPr lang="en-US" sz="1200" dirty="0" err="1">
                <a:latin typeface="Helvetica"/>
                <a:cs typeface="Helvetica"/>
              </a:rPr>
              <a:t>wp</a:t>
            </a:r>
            <a:r>
              <a:rPr lang="en-US" sz="1200" dirty="0">
                <a:latin typeface="Helvetica"/>
                <a:cs typeface="Helvetica"/>
              </a:rPr>
              <a:t>/2015/04/17/how-</a:t>
            </a:r>
            <a:r>
              <a:rPr lang="en-US" sz="1200" dirty="0" err="1">
                <a:latin typeface="Helvetica"/>
                <a:cs typeface="Helvetica"/>
              </a:rPr>
              <a:t>uber</a:t>
            </a:r>
            <a:r>
              <a:rPr lang="en-US" sz="1200" dirty="0">
                <a:latin typeface="Helvetica"/>
                <a:cs typeface="Helvetica"/>
              </a:rPr>
              <a:t>-surge-pricing-really-works/</a:t>
            </a:r>
          </a:p>
        </p:txBody>
      </p:sp>
      <p:pic>
        <p:nvPicPr>
          <p:cNvPr id="9" name="Picture 8"/>
          <p:cNvPicPr>
            <a:picLocks noChangeAspect="1"/>
          </p:cNvPicPr>
          <p:nvPr/>
        </p:nvPicPr>
        <p:blipFill>
          <a:blip r:embed="rId4"/>
          <a:stretch>
            <a:fillRect/>
          </a:stretch>
        </p:blipFill>
        <p:spPr>
          <a:xfrm>
            <a:off x="-12700" y="1535707"/>
            <a:ext cx="9144000" cy="4724400"/>
          </a:xfrm>
          <a:prstGeom prst="rect">
            <a:avLst/>
          </a:prstGeom>
        </p:spPr>
      </p:pic>
      <p:pic>
        <p:nvPicPr>
          <p:cNvPr id="10" name="Picture 9" descr="uber.jpg"/>
          <p:cNvPicPr>
            <a:picLocks noChangeAspect="1"/>
          </p:cNvPicPr>
          <p:nvPr/>
        </p:nvPicPr>
        <p:blipFill rotWithShape="1">
          <a:blip r:embed="rId5">
            <a:extLst>
              <a:ext uri="{28A0092B-C50C-407E-A947-70E740481C1C}">
                <a14:useLocalDpi xmlns:a14="http://schemas.microsoft.com/office/drawing/2010/main" val="0"/>
              </a:ext>
            </a:extLst>
          </a:blip>
          <a:srcRect b="2882"/>
          <a:stretch/>
        </p:blipFill>
        <p:spPr>
          <a:xfrm>
            <a:off x="0" y="1535707"/>
            <a:ext cx="9144000" cy="4838700"/>
          </a:xfrm>
          <a:prstGeom prst="rect">
            <a:avLst/>
          </a:prstGeom>
        </p:spPr>
      </p:pic>
      <p:pic>
        <p:nvPicPr>
          <p:cNvPr id="11" name="Picture 10"/>
          <p:cNvPicPr>
            <a:picLocks noChangeAspect="1"/>
          </p:cNvPicPr>
          <p:nvPr/>
        </p:nvPicPr>
        <p:blipFill>
          <a:blip r:embed="rId3"/>
          <a:stretch>
            <a:fillRect/>
          </a:stretch>
        </p:blipFill>
        <p:spPr>
          <a:xfrm>
            <a:off x="12700" y="1474608"/>
            <a:ext cx="9131300" cy="4812307"/>
          </a:xfrm>
          <a:prstGeom prst="rect">
            <a:avLst/>
          </a:prstGeom>
        </p:spPr>
      </p:pic>
    </p:spTree>
    <p:extLst>
      <p:ext uri="{BB962C8B-B14F-4D97-AF65-F5344CB8AC3E}">
        <p14:creationId xmlns:p14="http://schemas.microsoft.com/office/powerpoint/2010/main" val="37466939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End-User Exploration</a:t>
            </a:r>
            <a:endParaRPr lang="en-US" dirty="0"/>
          </a:p>
        </p:txBody>
      </p:sp>
      <p:pic>
        <p:nvPicPr>
          <p:cNvPr id="3" name="Picture 2"/>
          <p:cNvPicPr>
            <a:picLocks noChangeAspect="1"/>
          </p:cNvPicPr>
          <p:nvPr/>
        </p:nvPicPr>
        <p:blipFill>
          <a:blip r:embed="rId3"/>
          <a:stretch>
            <a:fillRect/>
          </a:stretch>
        </p:blipFill>
        <p:spPr>
          <a:xfrm>
            <a:off x="0" y="1028700"/>
            <a:ext cx="9144000" cy="4795864"/>
          </a:xfrm>
          <a:prstGeom prst="rect">
            <a:avLst/>
          </a:prstGeom>
        </p:spPr>
      </p:pic>
      <p:sp>
        <p:nvSpPr>
          <p:cNvPr id="7" name="Rectangle 6"/>
          <p:cNvSpPr/>
          <p:nvPr/>
        </p:nvSpPr>
        <p:spPr>
          <a:xfrm>
            <a:off x="6356801" y="6504801"/>
            <a:ext cx="2710999" cy="276999"/>
          </a:xfrm>
          <a:prstGeom prst="rect">
            <a:avLst/>
          </a:prstGeom>
        </p:spPr>
        <p:txBody>
          <a:bodyPr wrap="none">
            <a:spAutoFit/>
          </a:bodyPr>
          <a:lstStyle/>
          <a:p>
            <a:pPr algn="r"/>
            <a:r>
              <a:rPr lang="en-US" sz="1200" dirty="0"/>
              <a:t>https://</a:t>
            </a:r>
            <a:r>
              <a:rPr lang="en-US" sz="1200" dirty="0" err="1"/>
              <a:t>projects.propublica.org</a:t>
            </a:r>
            <a:r>
              <a:rPr lang="en-US" sz="1200" dirty="0"/>
              <a:t>/firewall/</a:t>
            </a:r>
          </a:p>
        </p:txBody>
      </p:sp>
    </p:spTree>
    <p:extLst>
      <p:ext uri="{BB962C8B-B14F-4D97-AF65-F5344CB8AC3E}">
        <p14:creationId xmlns:p14="http://schemas.microsoft.com/office/powerpoint/2010/main" val="301593217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Scenarios for Exploration</a:t>
            </a:r>
            <a:endParaRPr lang="en-US" dirty="0"/>
          </a:p>
        </p:txBody>
      </p:sp>
      <p:sp>
        <p:nvSpPr>
          <p:cNvPr id="3" name="Content Placeholder 2"/>
          <p:cNvSpPr>
            <a:spLocks noGrp="1"/>
          </p:cNvSpPr>
          <p:nvPr>
            <p:ph idx="1"/>
          </p:nvPr>
        </p:nvSpPr>
        <p:spPr/>
        <p:txBody>
          <a:bodyPr/>
          <a:lstStyle/>
          <a:p>
            <a:r>
              <a:rPr lang="en-US" dirty="0" smtClean="0"/>
              <a:t>Investigative Journalism</a:t>
            </a:r>
          </a:p>
          <a:p>
            <a:pPr lvl="1"/>
            <a:r>
              <a:rPr lang="en-US" dirty="0" smtClean="0"/>
              <a:t>Finding an insight in data</a:t>
            </a:r>
          </a:p>
          <a:p>
            <a:endParaRPr lang="en-US" dirty="0"/>
          </a:p>
          <a:p>
            <a:r>
              <a:rPr lang="en-US" dirty="0" smtClean="0"/>
              <a:t>Exploration for Communication</a:t>
            </a:r>
          </a:p>
          <a:p>
            <a:pPr lvl="1"/>
            <a:r>
              <a:rPr lang="en-US" dirty="0" smtClean="0"/>
              <a:t>How to best convey an insight; What are options?</a:t>
            </a:r>
          </a:p>
          <a:p>
            <a:pPr lvl="1"/>
            <a:endParaRPr lang="en-US" dirty="0"/>
          </a:p>
          <a:p>
            <a:r>
              <a:rPr lang="en-US" dirty="0" smtClean="0"/>
              <a:t>Exploration by End-User</a:t>
            </a:r>
          </a:p>
          <a:p>
            <a:pPr lvl="1"/>
            <a:r>
              <a:rPr lang="en-US" dirty="0" smtClean="0"/>
              <a:t>Finding something that is end-user relevant</a:t>
            </a:r>
            <a:endParaRPr lang="en-US" dirty="0"/>
          </a:p>
          <a:p>
            <a:endParaRPr lang="en-US" dirty="0"/>
          </a:p>
        </p:txBody>
      </p:sp>
    </p:spTree>
    <p:extLst>
      <p:ext uri="{BB962C8B-B14F-4D97-AF65-F5344CB8AC3E}">
        <p14:creationId xmlns:p14="http://schemas.microsoft.com/office/powerpoint/2010/main" val="171687133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rot="5400000">
            <a:off x="3767672" y="858489"/>
            <a:ext cx="1608655" cy="3691456"/>
            <a:chOff x="4301094" y="-1481655"/>
            <a:chExt cx="1794906" cy="3691456"/>
          </a:xfrm>
        </p:grpSpPr>
        <p:sp>
          <p:nvSpPr>
            <p:cNvPr id="8" name="Double Brace 7"/>
            <p:cNvSpPr/>
            <p:nvPr/>
          </p:nvSpPr>
          <p:spPr>
            <a:xfrm>
              <a:off x="4301094" y="-1380056"/>
              <a:ext cx="1680607" cy="3494289"/>
            </a:xfrm>
            <a:prstGeom prst="bracePair">
              <a:avLst/>
            </a:prstGeom>
            <a:ln w="38100" cap="flat" cmpd="sng" algn="ctr">
              <a:solidFill>
                <a:schemeClr val="tx1">
                  <a:lumMod val="95000"/>
                  <a:lumOff val="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sp>
        <p:sp>
          <p:nvSpPr>
            <p:cNvPr id="10" name="Rectangle 9"/>
            <p:cNvSpPr/>
            <p:nvPr/>
          </p:nvSpPr>
          <p:spPr>
            <a:xfrm>
              <a:off x="5473700" y="-1481655"/>
              <a:ext cx="622300" cy="36914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Left-Right Arrow 4"/>
          <p:cNvSpPr/>
          <p:nvPr/>
        </p:nvSpPr>
        <p:spPr>
          <a:xfrm>
            <a:off x="723091" y="2279334"/>
            <a:ext cx="7627623" cy="1040479"/>
          </a:xfrm>
          <a:prstGeom prst="leftRightArrow">
            <a:avLst/>
          </a:prstGeom>
          <a:solidFill>
            <a:schemeClr val="accent5"/>
          </a:solidFill>
          <a:ln>
            <a:noFill/>
          </a:ln>
          <a:effectLst>
            <a:outerShdw blurRad="50800" dist="38100" dir="2700000">
              <a:srgbClr val="000000">
                <a:alpha val="43000"/>
              </a:srgbClr>
            </a:outerShdw>
            <a:reflection stA="38000" endPos="84000" dist="76200" dir="5400000" sy="-100000" algn="bl" rotWithShape="0"/>
          </a:effectLst>
        </p:spPr>
        <p:style>
          <a:lnRef idx="1">
            <a:schemeClr val="accent4"/>
          </a:lnRef>
          <a:fillRef idx="2">
            <a:schemeClr val="accent4"/>
          </a:fillRef>
          <a:effectRef idx="1">
            <a:schemeClr val="accent4"/>
          </a:effectRef>
          <a:fontRef idx="minor">
            <a:schemeClr val="dk1"/>
          </a:fontRef>
        </p:style>
      </p:sp>
      <p:sp>
        <p:nvSpPr>
          <p:cNvPr id="6" name="TextBox 5"/>
          <p:cNvSpPr txBox="1"/>
          <p:nvPr/>
        </p:nvSpPr>
        <p:spPr>
          <a:xfrm>
            <a:off x="639270" y="3724444"/>
            <a:ext cx="3932730" cy="2123658"/>
          </a:xfrm>
          <a:prstGeom prst="rect">
            <a:avLst/>
          </a:prstGeom>
          <a:noFill/>
        </p:spPr>
        <p:txBody>
          <a:bodyPr wrap="square" numCol="1" rtlCol="0">
            <a:spAutoFit/>
          </a:bodyPr>
          <a:lstStyle/>
          <a:p>
            <a:r>
              <a:rPr lang="en-US" sz="2200" dirty="0" smtClean="0">
                <a:solidFill>
                  <a:schemeClr val="tx1">
                    <a:lumMod val="85000"/>
                    <a:lumOff val="15000"/>
                  </a:schemeClr>
                </a:solidFill>
                <a:latin typeface="Gill Sans"/>
                <a:cs typeface="Gill Sans"/>
              </a:rPr>
              <a:t>Linear / Communicative 	</a:t>
            </a:r>
            <a:endParaRPr lang="en-US" sz="2200" dirty="0" smtClean="0">
              <a:solidFill>
                <a:srgbClr val="7F7F7F"/>
              </a:solidFill>
              <a:latin typeface="Gill Sans"/>
              <a:cs typeface="Gill Sans"/>
            </a:endParaRPr>
          </a:p>
          <a:p>
            <a:r>
              <a:rPr lang="en-US" sz="2200" dirty="0" smtClean="0">
                <a:solidFill>
                  <a:srgbClr val="7F7F7F"/>
                </a:solidFill>
                <a:latin typeface="Gill Sans"/>
                <a:cs typeface="Gill Sans"/>
              </a:rPr>
              <a:t>Author directed	</a:t>
            </a:r>
          </a:p>
          <a:p>
            <a:r>
              <a:rPr lang="en-US" sz="2200" dirty="0" smtClean="0">
                <a:solidFill>
                  <a:srgbClr val="7F7F7F"/>
                </a:solidFill>
                <a:latin typeface="Gill Sans"/>
                <a:cs typeface="Gill Sans"/>
              </a:rPr>
              <a:t>Communicate conclusions</a:t>
            </a:r>
          </a:p>
          <a:p>
            <a:r>
              <a:rPr lang="en-US" sz="2200" dirty="0" smtClean="0">
                <a:solidFill>
                  <a:srgbClr val="7F7F7F"/>
                </a:solidFill>
                <a:latin typeface="Gill Sans"/>
                <a:cs typeface="Gill Sans"/>
              </a:rPr>
              <a:t>Rhetoric	</a:t>
            </a:r>
          </a:p>
          <a:p>
            <a:pPr>
              <a:tabLst>
                <a:tab pos="3321050" algn="l"/>
              </a:tabLst>
            </a:pPr>
            <a:endParaRPr lang="en-US" sz="2200" dirty="0">
              <a:solidFill>
                <a:srgbClr val="7F7F7F"/>
              </a:solidFill>
              <a:latin typeface="Gill Sans"/>
              <a:cs typeface="Gill Sans"/>
            </a:endParaRPr>
          </a:p>
          <a:p>
            <a:pPr algn="r">
              <a:tabLst>
                <a:tab pos="3321050" algn="l"/>
              </a:tabLst>
            </a:pPr>
            <a:r>
              <a:rPr lang="en-US" sz="2200" dirty="0" smtClean="0">
                <a:solidFill>
                  <a:srgbClr val="7F7F7F"/>
                </a:solidFill>
                <a:latin typeface="Gill Sans"/>
                <a:cs typeface="Gill Sans"/>
              </a:rPr>
              <a:t>	</a:t>
            </a:r>
            <a:endParaRPr lang="en-US" sz="2200" dirty="0">
              <a:solidFill>
                <a:srgbClr val="7F7F7F"/>
              </a:solidFill>
              <a:latin typeface="Gill Sans"/>
              <a:cs typeface="Gill Sans"/>
            </a:endParaRPr>
          </a:p>
        </p:txBody>
      </p:sp>
      <p:sp>
        <p:nvSpPr>
          <p:cNvPr id="12" name="Rectangle 11"/>
          <p:cNvSpPr/>
          <p:nvPr/>
        </p:nvSpPr>
        <p:spPr>
          <a:xfrm>
            <a:off x="2821839" y="2527299"/>
            <a:ext cx="3494290" cy="533401"/>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535198" y="898871"/>
            <a:ext cx="2073604" cy="832707"/>
          </a:xfrm>
          <a:prstGeom prst="rect">
            <a:avLst/>
          </a:prstGeom>
          <a:noFill/>
        </p:spPr>
        <p:txBody>
          <a:bodyPr wrap="none" rtlCol="0">
            <a:spAutoFit/>
          </a:bodyPr>
          <a:lstStyle/>
          <a:p>
            <a:pPr algn="ctr">
              <a:lnSpc>
                <a:spcPts val="2840"/>
              </a:lnSpc>
            </a:pPr>
            <a:r>
              <a:rPr lang="en-US" sz="3200" dirty="0" smtClean="0">
                <a:latin typeface="Gill Sans"/>
                <a:cs typeface="Gill Sans"/>
              </a:rPr>
              <a:t>Innovative</a:t>
            </a:r>
          </a:p>
          <a:p>
            <a:pPr algn="ctr">
              <a:lnSpc>
                <a:spcPts val="2840"/>
              </a:lnSpc>
            </a:pPr>
            <a:r>
              <a:rPr lang="en-US" sz="3200" dirty="0" smtClean="0">
                <a:latin typeface="Gill Sans"/>
                <a:cs typeface="Gill Sans"/>
              </a:rPr>
              <a:t>Storytelling</a:t>
            </a:r>
            <a:endParaRPr lang="en-US" sz="3200" dirty="0">
              <a:latin typeface="Gill Sans"/>
              <a:cs typeface="Gill Sans"/>
            </a:endParaRPr>
          </a:p>
        </p:txBody>
      </p:sp>
      <p:sp>
        <p:nvSpPr>
          <p:cNvPr id="15" name="Rectangle 14"/>
          <p:cNvSpPr/>
          <p:nvPr/>
        </p:nvSpPr>
        <p:spPr>
          <a:xfrm>
            <a:off x="3658549" y="3724444"/>
            <a:ext cx="4692166" cy="1785104"/>
          </a:xfrm>
          <a:prstGeom prst="rect">
            <a:avLst/>
          </a:prstGeom>
        </p:spPr>
        <p:txBody>
          <a:bodyPr wrap="square">
            <a:spAutoFit/>
          </a:bodyPr>
          <a:lstStyle/>
          <a:p>
            <a:pPr algn="r">
              <a:tabLst>
                <a:tab pos="3321050" algn="l"/>
              </a:tabLst>
            </a:pPr>
            <a:r>
              <a:rPr lang="en-US" sz="2200" dirty="0" smtClean="0">
                <a:solidFill>
                  <a:srgbClr val="262626"/>
                </a:solidFill>
                <a:latin typeface="Gill Sans"/>
                <a:cs typeface="Gill Sans"/>
              </a:rPr>
              <a:t>Freeform / Interactive / Exploratory</a:t>
            </a:r>
          </a:p>
          <a:p>
            <a:pPr algn="r"/>
            <a:r>
              <a:rPr lang="en-US" sz="2200" dirty="0" smtClean="0">
                <a:solidFill>
                  <a:srgbClr val="7F7F7F"/>
                </a:solidFill>
                <a:latin typeface="Gill Sans"/>
                <a:cs typeface="Gill Sans"/>
              </a:rPr>
              <a:t>User directed </a:t>
            </a:r>
          </a:p>
          <a:p>
            <a:pPr algn="r"/>
            <a:r>
              <a:rPr lang="en-US" sz="2200" dirty="0" smtClean="0">
                <a:solidFill>
                  <a:srgbClr val="7F7F7F"/>
                </a:solidFill>
                <a:latin typeface="Gill Sans"/>
                <a:cs typeface="Gill Sans"/>
              </a:rPr>
              <a:t>Explore hypotheses</a:t>
            </a:r>
          </a:p>
          <a:p>
            <a:pPr algn="r"/>
            <a:r>
              <a:rPr lang="en-US" sz="2200" dirty="0" smtClean="0">
                <a:solidFill>
                  <a:srgbClr val="7F7F7F"/>
                </a:solidFill>
                <a:latin typeface="Gill Sans"/>
                <a:cs typeface="Gill Sans"/>
              </a:rPr>
              <a:t>Dialectic</a:t>
            </a:r>
          </a:p>
          <a:p>
            <a:endParaRPr lang="en-US" sz="2200" dirty="0">
              <a:solidFill>
                <a:srgbClr val="7F7F7F"/>
              </a:solidFill>
              <a:latin typeface="Gill Sans"/>
              <a:cs typeface="Gill Sans"/>
            </a:endParaRPr>
          </a:p>
        </p:txBody>
      </p:sp>
    </p:spTree>
    <p:extLst>
      <p:ext uri="{BB962C8B-B14F-4D97-AF65-F5344CB8AC3E}">
        <p14:creationId xmlns:p14="http://schemas.microsoft.com/office/powerpoint/2010/main" val="429184826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FACE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52304</TotalTime>
  <Words>1711</Words>
  <Application>Microsoft Macintosh PowerPoint</Application>
  <PresentationFormat>On-screen Show (4:3)</PresentationFormat>
  <Paragraphs>237</Paragraphs>
  <Slides>38</Slides>
  <Notes>30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PowerPoint Presentation</vt:lpstr>
      <vt:lpstr>RevEx</vt:lpstr>
      <vt:lpstr>Investigative Exploration</vt:lpstr>
      <vt:lpstr>Exploration for Communication</vt:lpstr>
      <vt:lpstr>PowerPoint Presentation</vt:lpstr>
      <vt:lpstr>End-User Exploration</vt:lpstr>
      <vt:lpstr>Three Scenarios for Exploration</vt:lpstr>
      <vt:lpstr>PowerPoint Presentation</vt:lpstr>
      <vt:lpstr>Exploratory Visualization</vt:lpstr>
      <vt:lpstr>Exploration Goals</vt:lpstr>
      <vt:lpstr>Three Stages of Exploratory Vis</vt:lpstr>
      <vt:lpstr>Comparison</vt:lpstr>
      <vt:lpstr>PowerPoint Presentation</vt:lpstr>
      <vt:lpstr>Fraction of  Whole</vt:lpstr>
      <vt:lpstr>Over Time</vt:lpstr>
      <vt:lpstr>Superposition</vt:lpstr>
      <vt:lpstr>Juxtaposition</vt:lpstr>
      <vt:lpstr>Data Reduction</vt:lpstr>
      <vt:lpstr>Data Reduction</vt:lpstr>
      <vt:lpstr>Highlighting</vt:lpstr>
      <vt:lpstr>PowerPoint Presentation</vt:lpstr>
      <vt:lpstr>Sorting &amp; Ordering</vt:lpstr>
      <vt:lpstr>Deriving Data</vt:lpstr>
      <vt:lpstr>PowerPoint Presentation</vt:lpstr>
      <vt:lpstr>PowerPoint Presentation</vt:lpstr>
      <vt:lpstr>PowerPoint Presentation</vt:lpstr>
      <vt:lpstr>Selection</vt:lpstr>
      <vt:lpstr>PowerPoint Presentation</vt:lpstr>
      <vt:lpstr>Navigation</vt:lpstr>
      <vt:lpstr>Semantic Zooming</vt:lpstr>
      <vt:lpstr>View Coordination</vt:lpstr>
      <vt:lpstr>PowerPoint Presentation</vt:lpstr>
      <vt:lpstr>View Organization</vt:lpstr>
      <vt:lpstr>Process &amp; Provenance</vt:lpstr>
      <vt:lpstr>PowerPoint Presentation</vt:lpstr>
      <vt:lpstr>Tutorial</vt:lpstr>
      <vt:lpstr>Questions?</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531</cp:revision>
  <cp:lastPrinted>2013-12-04T21:25:42Z</cp:lastPrinted>
  <dcterms:created xsi:type="dcterms:W3CDTF">2011-09-25T22:28:55Z</dcterms:created>
  <dcterms:modified xsi:type="dcterms:W3CDTF">2015-10-14T13:37:55Z</dcterms:modified>
</cp:coreProperties>
</file>